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76"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7" r:id="rId20"/>
    <p:sldId id="273" r:id="rId21"/>
    <p:sldId id="274" r:id="rId22"/>
    <p:sldId id="275" r:id="rId23"/>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Gill Sans" panose="020B0502020104020203" pitchFamily="34" charset="-79"/>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jOKvU8nGNP3DZ2+IZPUhxxXC8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ndy Kirk" initials="CK" lastIdx="9" clrIdx="0">
    <p:extLst>
      <p:ext uri="{19B8F6BF-5375-455C-9EA6-DF929625EA0E}">
        <p15:presenceInfo xmlns:p15="http://schemas.microsoft.com/office/powerpoint/2012/main" userId="816e67c3be4544bd" providerId="Windows Live"/>
      </p:ext>
    </p:extLst>
  </p:cmAuthor>
  <p:cmAuthor id="2" name="Michaela Bromelow" initials="MB" lastIdx="1" clrIdx="1">
    <p:extLst>
      <p:ext uri="{19B8F6BF-5375-455C-9EA6-DF929625EA0E}">
        <p15:presenceInfo xmlns:p15="http://schemas.microsoft.com/office/powerpoint/2012/main" userId="S::mbromelow@brunoeventteam.com::22145924-ccc6-4571-bddc-9c6e22b11e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94" autoAdjust="0"/>
  </p:normalViewPr>
  <p:slideViewPr>
    <p:cSldViewPr snapToGrid="0">
      <p:cViewPr varScale="1">
        <p:scale>
          <a:sx n="117" d="100"/>
          <a:sy n="117" d="100"/>
        </p:scale>
        <p:origin x="80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3" name="Google Shape;18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7054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0" name="Google Shape;32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8042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a7ba3de6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ba7ba3de6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4" name="Google Shape;74;p3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80" name="Google Shape;80;p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7" name="Google Shape;27;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3" name="Google Shape;33;p2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2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0" name="Google Shape;60;p2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7" name="Google Shape;67;p2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98989"/>
                </a:solidFill>
                <a:latin typeface="Calibri"/>
                <a:ea typeface="Calibri"/>
                <a:cs typeface="Calibri"/>
                <a:sym typeface="Calibri"/>
              </a:defRPr>
            </a:lvl1pPr>
            <a:lvl2pPr marL="0" marR="0" lvl="1" indent="0" algn="r">
              <a:spcBef>
                <a:spcPts val="0"/>
              </a:spcBef>
              <a:spcAft>
                <a:spcPts val="0"/>
              </a:spcAft>
              <a:buNone/>
              <a:defRPr sz="1200">
                <a:solidFill>
                  <a:srgbClr val="898989"/>
                </a:solidFill>
                <a:latin typeface="Calibri"/>
                <a:ea typeface="Calibri"/>
                <a:cs typeface="Calibri"/>
                <a:sym typeface="Calibri"/>
              </a:defRPr>
            </a:lvl2pPr>
            <a:lvl3pPr marL="0" marR="0" lvl="2" indent="0" algn="r">
              <a:spcBef>
                <a:spcPts val="0"/>
              </a:spcBef>
              <a:spcAft>
                <a:spcPts val="0"/>
              </a:spcAft>
              <a:buNone/>
              <a:defRPr sz="1200">
                <a:solidFill>
                  <a:srgbClr val="898989"/>
                </a:solidFill>
                <a:latin typeface="Calibri"/>
                <a:ea typeface="Calibri"/>
                <a:cs typeface="Calibri"/>
                <a:sym typeface="Calibri"/>
              </a:defRPr>
            </a:lvl3pPr>
            <a:lvl4pPr marL="0" marR="0" lvl="3" indent="0" algn="r">
              <a:spcBef>
                <a:spcPts val="0"/>
              </a:spcBef>
              <a:spcAft>
                <a:spcPts val="0"/>
              </a:spcAft>
              <a:buNone/>
              <a:defRPr sz="1200">
                <a:solidFill>
                  <a:srgbClr val="898989"/>
                </a:solidFill>
                <a:latin typeface="Calibri"/>
                <a:ea typeface="Calibri"/>
                <a:cs typeface="Calibri"/>
                <a:sym typeface="Calibri"/>
              </a:defRPr>
            </a:lvl4pPr>
            <a:lvl5pPr marL="0" marR="0" lvl="4" indent="0" algn="r">
              <a:spcBef>
                <a:spcPts val="0"/>
              </a:spcBef>
              <a:spcAft>
                <a:spcPts val="0"/>
              </a:spcAft>
              <a:buNone/>
              <a:defRPr sz="1200">
                <a:solidFill>
                  <a:srgbClr val="898989"/>
                </a:solidFill>
                <a:latin typeface="Calibri"/>
                <a:ea typeface="Calibri"/>
                <a:cs typeface="Calibri"/>
                <a:sym typeface="Calibri"/>
              </a:defRPr>
            </a:lvl5pPr>
            <a:lvl6pPr marL="0" marR="0" lvl="5" indent="0" algn="r">
              <a:spcBef>
                <a:spcPts val="0"/>
              </a:spcBef>
              <a:spcAft>
                <a:spcPts val="0"/>
              </a:spcAft>
              <a:buNone/>
              <a:defRPr sz="1200">
                <a:solidFill>
                  <a:srgbClr val="898989"/>
                </a:solidFill>
                <a:latin typeface="Calibri"/>
                <a:ea typeface="Calibri"/>
                <a:cs typeface="Calibri"/>
                <a:sym typeface="Calibri"/>
              </a:defRPr>
            </a:lvl6pPr>
            <a:lvl7pPr marL="0" marR="0" lvl="6" indent="0" algn="r">
              <a:spcBef>
                <a:spcPts val="0"/>
              </a:spcBef>
              <a:spcAft>
                <a:spcPts val="0"/>
              </a:spcAft>
              <a:buNone/>
              <a:defRPr sz="1200">
                <a:solidFill>
                  <a:srgbClr val="898989"/>
                </a:solidFill>
                <a:latin typeface="Calibri"/>
                <a:ea typeface="Calibri"/>
                <a:cs typeface="Calibri"/>
                <a:sym typeface="Calibri"/>
              </a:defRPr>
            </a:lvl7pPr>
            <a:lvl8pPr marL="0" marR="0" lvl="7" indent="0" algn="r">
              <a:spcBef>
                <a:spcPts val="0"/>
              </a:spcBef>
              <a:spcAft>
                <a:spcPts val="0"/>
              </a:spcAft>
              <a:buNone/>
              <a:defRPr sz="1200">
                <a:solidFill>
                  <a:srgbClr val="898989"/>
                </a:solidFill>
                <a:latin typeface="Calibri"/>
                <a:ea typeface="Calibri"/>
                <a:cs typeface="Calibri"/>
                <a:sym typeface="Calibri"/>
              </a:defRPr>
            </a:lvl8pPr>
            <a:lvl9pPr marL="0" marR="0" lvl="8" indent="0" algn="r">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en.wikipedia.org/wiki/Floor_hocke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twg2022.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en.wikipedia.org/wiki/List_of_2017_World_Games_medal_winners#Floorbal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en.wikipedia.org/wiki/Wroclaw" TargetMode="External"/><Relationship Id="rId5" Type="http://schemas.openxmlformats.org/officeDocument/2006/relationships/hyperlink" Target="https://en.wikipedia.org/wiki/2017_World_Games" TargetMode="External"/><Relationship Id="rId4" Type="http://schemas.openxmlformats.org/officeDocument/2006/relationships/hyperlink" Target="https://en.wikipedia.org/wiki/World_Gam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en.wikipedia.org/wiki/Floorball#cite_note-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en.wikipedia.org/wiki/Floorball#cite_note-if-2" TargetMode="External"/><Relationship Id="rId5" Type="http://schemas.openxmlformats.org/officeDocument/2006/relationships/hyperlink" Target="https://en.wikipedia.org/wiki/Sala,_Sweden" TargetMode="External"/><Relationship Id="rId4" Type="http://schemas.openxmlformats.org/officeDocument/2006/relationships/hyperlink" Target="https://en.wikipedia.org/wiki/Floorball#cite_note-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hyperlink" Target="http://www.youtube.com/watch?v=n08mZNj3cc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youtube.com/watch?v=TVVBDLo3QpI"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A picture containing drawing&#10;&#10;Description automatically generated"/>
          <p:cNvPicPr preferRelativeResize="0"/>
          <p:nvPr/>
        </p:nvPicPr>
        <p:blipFill rotWithShape="1">
          <a:blip r:embed="rId3">
            <a:alphaModFix/>
          </a:blip>
          <a:srcRect/>
          <a:stretch/>
        </p:blipFill>
        <p:spPr>
          <a:xfrm>
            <a:off x="144463" y="68263"/>
            <a:ext cx="4662487" cy="6715125"/>
          </a:xfrm>
          <a:prstGeom prst="rect">
            <a:avLst/>
          </a:prstGeom>
          <a:noFill/>
          <a:ln>
            <a:noFill/>
          </a:ln>
        </p:spPr>
      </p:pic>
      <p:sp>
        <p:nvSpPr>
          <p:cNvPr id="89" name="Google Shape;89;p1"/>
          <p:cNvSpPr txBox="1"/>
          <p:nvPr/>
        </p:nvSpPr>
        <p:spPr>
          <a:xfrm>
            <a:off x="5268926" y="1465275"/>
            <a:ext cx="6606000" cy="1323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i="0" u="none" strike="noStrike" cap="none">
                <a:solidFill>
                  <a:srgbClr val="00B0F0"/>
                </a:solidFill>
                <a:latin typeface="Arial"/>
                <a:ea typeface="Arial"/>
                <a:cs typeface="Arial"/>
                <a:sym typeface="Arial"/>
              </a:rPr>
              <a:t>FLOORBALL</a:t>
            </a:r>
            <a:endParaRPr/>
          </a:p>
        </p:txBody>
      </p:sp>
      <p:sp>
        <p:nvSpPr>
          <p:cNvPr id="90" name="Google Shape;90;p1"/>
          <p:cNvSpPr txBox="1"/>
          <p:nvPr/>
        </p:nvSpPr>
        <p:spPr>
          <a:xfrm>
            <a:off x="6118225" y="4164013"/>
            <a:ext cx="4552950" cy="8937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The World Games </a:t>
            </a:r>
            <a:endParaRPr/>
          </a:p>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2022 Birmingham, USA</a:t>
            </a:r>
            <a:endParaRPr/>
          </a:p>
        </p:txBody>
      </p:sp>
      <p:sp>
        <p:nvSpPr>
          <p:cNvPr id="91" name="Google Shape;91;p1"/>
          <p:cNvSpPr txBox="1"/>
          <p:nvPr/>
        </p:nvSpPr>
        <p:spPr>
          <a:xfrm>
            <a:off x="7385049" y="5316125"/>
            <a:ext cx="2211712"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a:solidFill>
                  <a:schemeClr val="dk1"/>
                </a:solidFill>
                <a:latin typeface="Arial"/>
                <a:ea typeface="Arial"/>
                <a:cs typeface="Arial"/>
                <a:sym typeface="Arial"/>
              </a:rPr>
              <a:t>July 7 – 17</a:t>
            </a:r>
            <a:r>
              <a:rPr lang="en-US" sz="2000" b="1" i="0" u="none" strike="noStrike" cap="none" dirty="0">
                <a:solidFill>
                  <a:schemeClr val="tx1"/>
                </a:solidFill>
                <a:latin typeface="Arial"/>
                <a:ea typeface="Arial"/>
                <a:cs typeface="Arial"/>
                <a:sym typeface="Arial"/>
              </a:rPr>
              <a:t>, 2022</a:t>
            </a:r>
            <a:endParaRPr sz="2000" dirty="0">
              <a:solidFill>
                <a:schemeClr val="tx1"/>
              </a:solidFill>
            </a:endParaRPr>
          </a:p>
        </p:txBody>
      </p:sp>
      <p:pic>
        <p:nvPicPr>
          <p:cNvPr id="92" name="Google Shape;92;p1"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8"/>
          <p:cNvSpPr txBox="1"/>
          <p:nvPr/>
        </p:nvSpPr>
        <p:spPr>
          <a:xfrm>
            <a:off x="420687" y="28575"/>
            <a:ext cx="823345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EQUIPMENT</a:t>
            </a:r>
            <a:endParaRPr sz="4400" b="1">
              <a:solidFill>
                <a:srgbClr val="00B0F0"/>
              </a:solidFill>
              <a:latin typeface="Arial"/>
              <a:ea typeface="Arial"/>
              <a:cs typeface="Arial"/>
              <a:sym typeface="Arial"/>
            </a:endParaRPr>
          </a:p>
        </p:txBody>
      </p:sp>
      <p:pic>
        <p:nvPicPr>
          <p:cNvPr id="172" name="Google Shape;172;p8"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pic>
        <p:nvPicPr>
          <p:cNvPr id="179" name="Google Shape;179;p8" descr="Image of Floorball equipment including the rink"/>
          <p:cNvPicPr preferRelativeResize="0"/>
          <p:nvPr/>
        </p:nvPicPr>
        <p:blipFill rotWithShape="1">
          <a:blip r:embed="rId4">
            <a:alphaModFix/>
          </a:blip>
          <a:srcRect/>
          <a:stretch/>
        </p:blipFill>
        <p:spPr>
          <a:xfrm>
            <a:off x="2238137" y="915761"/>
            <a:ext cx="7953292" cy="5700895"/>
          </a:xfrm>
          <a:prstGeom prst="rect">
            <a:avLst/>
          </a:prstGeom>
          <a:noFill/>
          <a:ln>
            <a:noFill/>
          </a:ln>
        </p:spPr>
      </p:pic>
      <p:sp>
        <p:nvSpPr>
          <p:cNvPr id="174" name="Google Shape;174;p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5" name="Google Shape;175;p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6" name="Google Shape;176;p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7" name="Google Shape;177;p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78" name="Google Shape;178;p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80" name="Google Shape;180;p8"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186" name="Google Shape;186;p9"/>
          <p:cNvSpPr txBox="1"/>
          <p:nvPr/>
        </p:nvSpPr>
        <p:spPr>
          <a:xfrm>
            <a:off x="420687" y="28575"/>
            <a:ext cx="1152945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0F0"/>
                </a:solidFill>
                <a:latin typeface="Arial"/>
                <a:ea typeface="Arial"/>
                <a:cs typeface="Arial"/>
                <a:sym typeface="Arial"/>
              </a:rPr>
              <a:t>GUIDED QUESTIONS FOR STUDENTS</a:t>
            </a:r>
            <a:endParaRPr sz="4400" b="1" dirty="0">
              <a:solidFill>
                <a:srgbClr val="00B0F0"/>
              </a:solidFill>
              <a:latin typeface="Arial"/>
              <a:ea typeface="Arial"/>
              <a:cs typeface="Arial"/>
              <a:sym typeface="Arial"/>
            </a:endParaRPr>
          </a:p>
        </p:txBody>
      </p:sp>
      <p:sp>
        <p:nvSpPr>
          <p:cNvPr id="187" name="Google Shape;187;p9"/>
          <p:cNvSpPr/>
          <p:nvPr/>
        </p:nvSpPr>
        <p:spPr>
          <a:xfrm>
            <a:off x="420687" y="1154277"/>
            <a:ext cx="6365124"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dk1"/>
                </a:solidFill>
                <a:latin typeface="Calibri"/>
                <a:ea typeface="Calibri"/>
                <a:cs typeface="Calibri"/>
                <a:sym typeface="Calibri"/>
              </a:rPr>
              <a:t>What sports have you played that are similar to floorball?</a:t>
            </a:r>
            <a:endParaRPr dirty="0"/>
          </a:p>
        </p:txBody>
      </p:sp>
      <p:sp>
        <p:nvSpPr>
          <p:cNvPr id="188" name="Google Shape;188;p9"/>
          <p:cNvSpPr txBox="1"/>
          <p:nvPr/>
        </p:nvSpPr>
        <p:spPr>
          <a:xfrm>
            <a:off x="4089507" y="5240300"/>
            <a:ext cx="7860632"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000"/>
              <a:buFont typeface="Gill Sans"/>
              <a:buNone/>
            </a:pPr>
            <a:r>
              <a:rPr lang="en-US" sz="3000" b="0" i="0" u="none" strike="noStrike" cap="none" dirty="0">
                <a:solidFill>
                  <a:srgbClr val="FF0000"/>
                </a:solidFill>
                <a:latin typeface="Gill Sans"/>
                <a:ea typeface="Gill Sans"/>
                <a:cs typeface="Gill Sans"/>
                <a:sym typeface="Gill Sans"/>
              </a:rPr>
              <a:t>Athletes playing floorball using sticks and a ball.</a:t>
            </a:r>
            <a:endParaRPr sz="3000" dirty="0">
              <a:solidFill>
                <a:schemeClr val="dk1"/>
              </a:solidFill>
              <a:latin typeface="Calibri"/>
              <a:ea typeface="Calibri"/>
              <a:cs typeface="Calibri"/>
              <a:sym typeface="Calibri"/>
            </a:endParaRPr>
          </a:p>
        </p:txBody>
      </p:sp>
      <p:sp>
        <p:nvSpPr>
          <p:cNvPr id="190" name="Google Shape;190;p9">
            <a:extLst>
              <a:ext uri="{C183D7F6-B498-43B3-948B-1728B52AA6E4}">
                <adec:decorative xmlns:adec="http://schemas.microsoft.com/office/drawing/2017/decorative" val="1"/>
              </a:ext>
            </a:extLst>
          </p:cNvPr>
          <p:cNvSpPr/>
          <p:nvPr/>
        </p:nvSpPr>
        <p:spPr>
          <a:xfrm>
            <a:off x="5977217" y="3244334"/>
            <a:ext cx="14366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p:txBody>
      </p:sp>
      <p:sp>
        <p:nvSpPr>
          <p:cNvPr id="191" name="Google Shape;191;p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95" name="Google Shape;195;p9"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pic>
        <p:nvPicPr>
          <p:cNvPr id="3" name="Picture 2" descr="A picture containing person, sport, player, match&#10;&#10;Description automatically generated">
            <a:extLst>
              <a:ext uri="{FF2B5EF4-FFF2-40B4-BE49-F238E27FC236}">
                <a16:creationId xmlns:a16="http://schemas.microsoft.com/office/drawing/2014/main" id="{C576F717-36A3-4A2C-B544-2CAA60269082}"/>
              </a:ext>
            </a:extLst>
          </p:cNvPr>
          <p:cNvPicPr>
            <a:picLocks noChangeAspect="1"/>
          </p:cNvPicPr>
          <p:nvPr/>
        </p:nvPicPr>
        <p:blipFill>
          <a:blip r:embed="rId5"/>
          <a:stretch>
            <a:fillRect/>
          </a:stretch>
        </p:blipFill>
        <p:spPr>
          <a:xfrm>
            <a:off x="6721399" y="2354606"/>
            <a:ext cx="4531973" cy="25379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1" name="Google Shape;201;p10"/>
          <p:cNvSpPr txBox="1"/>
          <p:nvPr/>
        </p:nvSpPr>
        <p:spPr>
          <a:xfrm>
            <a:off x="420687" y="28575"/>
            <a:ext cx="1135062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INSTRUCTIONAL GUIDELINES FOR TEACHERS</a:t>
            </a:r>
            <a:endParaRPr sz="4400" b="1">
              <a:solidFill>
                <a:srgbClr val="00B0F0"/>
              </a:solidFill>
              <a:latin typeface="Arial"/>
              <a:ea typeface="Arial"/>
              <a:cs typeface="Arial"/>
              <a:sym typeface="Arial"/>
            </a:endParaRPr>
          </a:p>
        </p:txBody>
      </p:sp>
      <p:pic>
        <p:nvPicPr>
          <p:cNvPr id="200" name="Google Shape;200;p10"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pic>
        <p:nvPicPr>
          <p:cNvPr id="208" name="Google Shape;208;p10" descr="Text&#10;&#10;Description automatically generated"/>
          <p:cNvPicPr preferRelativeResize="0"/>
          <p:nvPr/>
        </p:nvPicPr>
        <p:blipFill rotWithShape="1">
          <a:blip r:embed="rId4">
            <a:alphaModFix/>
          </a:blip>
          <a:srcRect/>
          <a:stretch/>
        </p:blipFill>
        <p:spPr>
          <a:xfrm>
            <a:off x="4116122" y="1167008"/>
            <a:ext cx="3959756" cy="4554864"/>
          </a:xfrm>
          <a:prstGeom prst="rect">
            <a:avLst/>
          </a:prstGeom>
          <a:noFill/>
          <a:ln>
            <a:noFill/>
          </a:ln>
        </p:spPr>
      </p:pic>
      <p:sp>
        <p:nvSpPr>
          <p:cNvPr id="202" name="Google Shape;202;p10"/>
          <p:cNvSpPr txBox="1"/>
          <p:nvPr/>
        </p:nvSpPr>
        <p:spPr>
          <a:xfrm>
            <a:off x="1435767" y="5706595"/>
            <a:ext cx="932046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Gill Sans"/>
              <a:buNone/>
            </a:pPr>
            <a:r>
              <a:rPr lang="en-US" sz="3200" b="0" i="0" u="none" strike="noStrike" cap="none" dirty="0">
                <a:solidFill>
                  <a:srgbClr val="FF0000"/>
                </a:solidFill>
                <a:latin typeface="Gill Sans"/>
                <a:ea typeface="Gill Sans"/>
                <a:cs typeface="Gill Sans"/>
                <a:sym typeface="Gill Sans"/>
              </a:rPr>
              <a:t>Word apple shape cloud image title: </a:t>
            </a:r>
          </a:p>
          <a:p>
            <a:pPr marL="0" marR="0" lvl="0" indent="0" algn="ctr" rtl="0">
              <a:spcBef>
                <a:spcPts val="0"/>
              </a:spcBef>
              <a:spcAft>
                <a:spcPts val="0"/>
              </a:spcAft>
              <a:buClr>
                <a:srgbClr val="FF0000"/>
              </a:buClr>
              <a:buSzPts val="3200"/>
              <a:buFont typeface="Gill Sans"/>
              <a:buNone/>
            </a:pPr>
            <a:r>
              <a:rPr lang="en-US" sz="3200" b="0" i="0" u="none" strike="noStrike" cap="none" dirty="0">
                <a:solidFill>
                  <a:srgbClr val="FF0000"/>
                </a:solidFill>
                <a:latin typeface="Gill Sans"/>
                <a:ea typeface="Gill Sans"/>
                <a:cs typeface="Gill Sans"/>
                <a:sym typeface="Gill Sans"/>
              </a:rPr>
              <a:t>Teaching Strategies.</a:t>
            </a:r>
            <a:endParaRPr sz="3200" dirty="0">
              <a:solidFill>
                <a:schemeClr val="dk1"/>
              </a:solidFill>
              <a:latin typeface="Calibri"/>
              <a:ea typeface="Calibri"/>
              <a:cs typeface="Calibri"/>
              <a:sym typeface="Calibri"/>
            </a:endParaRPr>
          </a:p>
        </p:txBody>
      </p:sp>
      <p:sp>
        <p:nvSpPr>
          <p:cNvPr id="203" name="Google Shape;203;p10">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4" name="Google Shape;204;p10">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5" name="Google Shape;205;p10">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6" name="Google Shape;206;p10">
            <a:extLst>
              <a:ext uri="{C183D7F6-B498-43B3-948B-1728B52AA6E4}">
                <adec:decorative xmlns:adec="http://schemas.microsoft.com/office/drawing/2017/decorative" val="1"/>
              </a:ext>
            </a:extLst>
          </p:cNvPr>
          <p:cNvSpPr/>
          <p:nvPr/>
        </p:nvSpPr>
        <p:spPr>
          <a:xfrm>
            <a:off x="6027575" y="3293706"/>
            <a:ext cx="187207"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07" name="Google Shape;207;p10">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09" name="Google Shape;209;p10"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txBox="1"/>
          <p:nvPr/>
        </p:nvSpPr>
        <p:spPr>
          <a:xfrm>
            <a:off x="118271" y="123599"/>
            <a:ext cx="1219302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0F0"/>
                </a:solidFill>
                <a:latin typeface="Arial"/>
                <a:ea typeface="Arial"/>
                <a:cs typeface="Arial"/>
                <a:sym typeface="Arial"/>
              </a:rPr>
              <a:t>FLOORBALL CLASS RULES: </a:t>
            </a:r>
            <a:r>
              <a:rPr lang="en-US" sz="4400" b="1" dirty="0">
                <a:solidFill>
                  <a:srgbClr val="00B0F0"/>
                </a:solidFill>
              </a:rPr>
              <a:t>3</a:t>
            </a:r>
            <a:r>
              <a:rPr lang="en-US" sz="4400" b="1" dirty="0">
                <a:solidFill>
                  <a:srgbClr val="00B0F0"/>
                </a:solidFill>
                <a:latin typeface="Arial"/>
                <a:ea typeface="Arial"/>
                <a:cs typeface="Arial"/>
                <a:sym typeface="Arial"/>
              </a:rPr>
              <a:t> – 12 GRADE</a:t>
            </a:r>
            <a:endParaRPr sz="4400" b="1" dirty="0">
              <a:solidFill>
                <a:srgbClr val="00B0F0"/>
              </a:solidFill>
              <a:latin typeface="Arial"/>
              <a:ea typeface="Arial"/>
              <a:cs typeface="Arial"/>
              <a:sym typeface="Arial"/>
            </a:endParaRPr>
          </a:p>
        </p:txBody>
      </p:sp>
      <p:pic>
        <p:nvPicPr>
          <p:cNvPr id="214" name="Google Shape;214;p11"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16" name="Google Shape;216;p11"/>
          <p:cNvSpPr/>
          <p:nvPr/>
        </p:nvSpPr>
        <p:spPr>
          <a:xfrm>
            <a:off x="420648" y="1349019"/>
            <a:ext cx="11482500" cy="5386049"/>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Stick checking and stick lifting are not allowed.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Players may not catch or use their hands to hit the ball.</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Players are allowed to go down on one but not both </a:t>
            </a:r>
            <a:r>
              <a:rPr lang="en-US" sz="3600" dirty="0">
                <a:solidFill>
                  <a:schemeClr val="tx1"/>
                </a:solidFill>
                <a:latin typeface="Calibri"/>
                <a:ea typeface="Calibri"/>
                <a:cs typeface="Calibri"/>
                <a:sym typeface="Calibri"/>
              </a:rPr>
              <a:t>knees</a:t>
            </a:r>
            <a:r>
              <a:rPr lang="en-US" sz="3600" dirty="0">
                <a:solidFill>
                  <a:srgbClr val="FF0000"/>
                </a:solidFill>
                <a:latin typeface="Calibri"/>
                <a:ea typeface="Calibri"/>
                <a:cs typeface="Calibri"/>
                <a:sym typeface="Calibri"/>
              </a:rPr>
              <a:t> </a:t>
            </a:r>
            <a:r>
              <a:rPr lang="en-US" sz="3600" dirty="0">
                <a:solidFill>
                  <a:schemeClr val="dk1"/>
                </a:solidFill>
                <a:latin typeface="Calibri"/>
                <a:ea typeface="Calibri"/>
                <a:cs typeface="Calibri"/>
                <a:sym typeface="Calibri"/>
              </a:rPr>
              <a:t>to block shots.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Players may not touch the ball with the stick above the knee.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Players are not allowed to hold the opponent's stick. </a:t>
            </a:r>
            <a:endParaRPr dirty="0"/>
          </a:p>
          <a:p>
            <a:pPr marL="571500" marR="0" lvl="0" indent="-342900" algn="l" rtl="0">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
        <p:nvSpPr>
          <p:cNvPr id="217" name="Google Shape;217;p11">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18" name="Google Shape;218;p11">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19" name="Google Shape;219;p11">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0" name="Google Shape;220;p11">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21" name="Google Shape;221;p11">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22" name="Google Shape;222;p11"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2"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29" name="Google Shape;229;p12"/>
          <p:cNvSpPr/>
          <p:nvPr/>
        </p:nvSpPr>
        <p:spPr>
          <a:xfrm>
            <a:off x="420686" y="1456219"/>
            <a:ext cx="11482500" cy="4585830"/>
          </a:xfrm>
          <a:prstGeom prst="rect">
            <a:avLst/>
          </a:prstGeom>
          <a:noFill/>
          <a:ln>
            <a:noFill/>
          </a:ln>
        </p:spPr>
        <p:txBody>
          <a:bodyPr spcFirstLastPara="1" wrap="square" lIns="91425" tIns="45700" rIns="91425" bIns="45700" anchor="t" anchorCtr="0">
            <a:spAutoFit/>
          </a:bodyPr>
          <a:lstStyle/>
          <a:p>
            <a:pPr marL="571500" indent="-571500">
              <a:buClr>
                <a:schemeClr val="dk1"/>
              </a:buClr>
              <a:buSzPts val="3600"/>
              <a:buFont typeface="Arial"/>
              <a:buChar char="•"/>
            </a:pPr>
            <a:r>
              <a:rPr lang="en-US" sz="3600" dirty="0">
                <a:solidFill>
                  <a:schemeClr val="dk1"/>
                </a:solidFill>
                <a:latin typeface="Calibri"/>
                <a:ea typeface="Calibri"/>
                <a:cs typeface="Calibri"/>
                <a:sym typeface="Calibri"/>
              </a:rPr>
              <a:t>Players may not put the stick between the legs of the opponent.</a:t>
            </a:r>
            <a:br>
              <a:rPr lang="en-US" sz="3600" dirty="0">
                <a:solidFill>
                  <a:schemeClr val="dk1"/>
                </a:solidFill>
                <a:latin typeface="Calibri"/>
                <a:ea typeface="Calibri"/>
                <a:cs typeface="Calibri"/>
                <a:sym typeface="Calibri"/>
              </a:rPr>
            </a:br>
            <a:r>
              <a:rPr lang="en-US" sz="1200" dirty="0">
                <a:solidFill>
                  <a:schemeClr val="dk1"/>
                </a:solidFill>
                <a:latin typeface="Calibri"/>
                <a:ea typeface="Calibri"/>
                <a:cs typeface="Calibri"/>
                <a:sym typeface="Calibri"/>
              </a:rPr>
              <a:t> </a:t>
            </a:r>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Goalies may grab the floorball as long as they have one part of their body in the goal box.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Players may substitute at any point during the game.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Sticks must stay below the waist. </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
        <p:nvSpPr>
          <p:cNvPr id="230" name="Google Shape;230;p12">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1" name="Google Shape;231;p12">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2" name="Google Shape;232;p12">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3" name="Google Shape;233;p12">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34" name="Google Shape;234;p12">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35" name="Google Shape;235;p12"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
        <p:nvSpPr>
          <p:cNvPr id="12" name="Google Shape;215;p11">
            <a:extLst>
              <a:ext uri="{FF2B5EF4-FFF2-40B4-BE49-F238E27FC236}">
                <a16:creationId xmlns:a16="http://schemas.microsoft.com/office/drawing/2014/main" id="{8A6C5D8F-E350-4A4D-9704-A8F1FB546C8C}"/>
              </a:ext>
            </a:extLst>
          </p:cNvPr>
          <p:cNvSpPr txBox="1"/>
          <p:nvPr/>
        </p:nvSpPr>
        <p:spPr>
          <a:xfrm>
            <a:off x="118271" y="123599"/>
            <a:ext cx="12193023"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0F0"/>
                </a:solidFill>
                <a:latin typeface="Arial"/>
                <a:ea typeface="Arial"/>
                <a:cs typeface="Arial"/>
                <a:sym typeface="Arial"/>
              </a:rPr>
              <a:t>FLOORBALL CLASS RULES: </a:t>
            </a:r>
            <a:r>
              <a:rPr lang="en-US" sz="4400" b="1" dirty="0">
                <a:solidFill>
                  <a:srgbClr val="00B0F0"/>
                </a:solidFill>
              </a:rPr>
              <a:t>3</a:t>
            </a:r>
            <a:r>
              <a:rPr lang="en-US" sz="4400" b="1" dirty="0">
                <a:solidFill>
                  <a:srgbClr val="00B0F0"/>
                </a:solidFill>
                <a:latin typeface="Arial"/>
                <a:ea typeface="Arial"/>
                <a:cs typeface="Arial"/>
                <a:sym typeface="Arial"/>
              </a:rPr>
              <a:t> – 12 GRADE</a:t>
            </a:r>
            <a:endParaRPr sz="4400" b="1" dirty="0">
              <a:solidFill>
                <a:srgbClr val="00B0F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 name="Title 1">
            <a:extLst>
              <a:ext uri="{FF2B5EF4-FFF2-40B4-BE49-F238E27FC236}">
                <a16:creationId xmlns:a16="http://schemas.microsoft.com/office/drawing/2014/main" id="{FBD13C41-F4CA-415E-A6D4-1975FAA334AE}"/>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Modified Equipment</a:t>
            </a:r>
          </a:p>
        </p:txBody>
      </p:sp>
      <p:sp>
        <p:nvSpPr>
          <p:cNvPr id="241" name="Google Shape;241;p13"/>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MODIFIED EQUIPMENT</a:t>
            </a:r>
            <a:endParaRPr sz="4400" b="1">
              <a:solidFill>
                <a:srgbClr val="00B0F0"/>
              </a:solidFill>
              <a:latin typeface="Arial"/>
              <a:ea typeface="Arial"/>
              <a:cs typeface="Arial"/>
              <a:sym typeface="Arial"/>
            </a:endParaRPr>
          </a:p>
        </p:txBody>
      </p:sp>
      <p:pic>
        <p:nvPicPr>
          <p:cNvPr id="240" name="Google Shape;240;p13"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42" name="Google Shape;242;p13"/>
          <p:cNvSpPr/>
          <p:nvPr/>
        </p:nvSpPr>
        <p:spPr>
          <a:xfrm>
            <a:off x="420685" y="1134719"/>
            <a:ext cx="6606415" cy="572460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Ball: various size “soft” balls</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Goals: pop-up goals, cones for goals (if pop-up goals are not available), bigger goals</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Area: without obstruction</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Sticks: floorball sticks (hockey sticks), pool noodles cut to size of floorball stick</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
        <p:nvSpPr>
          <p:cNvPr id="243" name="Google Shape;243;p13">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4" name="Google Shape;244;p13">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5" name="Google Shape;245;p13">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6" name="Google Shape;246;p13">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47" name="Google Shape;247;p13">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48" name="Google Shape;248;p13" descr="Boy using a pool noodle while moving around in a scooter board&#10;"/>
          <p:cNvPicPr preferRelativeResize="0"/>
          <p:nvPr/>
        </p:nvPicPr>
        <p:blipFill rotWithShape="1">
          <a:blip r:embed="rId4">
            <a:alphaModFix/>
          </a:blip>
          <a:srcRect/>
          <a:stretch/>
        </p:blipFill>
        <p:spPr>
          <a:xfrm>
            <a:off x="6901809" y="1134719"/>
            <a:ext cx="4869505" cy="3244334"/>
          </a:xfrm>
          <a:prstGeom prst="rect">
            <a:avLst/>
          </a:prstGeom>
          <a:noFill/>
          <a:ln>
            <a:noFill/>
          </a:ln>
        </p:spPr>
      </p:pic>
      <p:sp>
        <p:nvSpPr>
          <p:cNvPr id="249" name="Google Shape;249;p13" descr="Boy using a pool noodle while moving around in a scooter board&#10;"/>
          <p:cNvSpPr txBox="1"/>
          <p:nvPr/>
        </p:nvSpPr>
        <p:spPr>
          <a:xfrm>
            <a:off x="6783014" y="4573398"/>
            <a:ext cx="5107094"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000"/>
              <a:buFont typeface="Gill Sans"/>
              <a:buNone/>
            </a:pPr>
            <a:r>
              <a:rPr lang="en-US" sz="3000" dirty="0">
                <a:solidFill>
                  <a:srgbClr val="FF0000"/>
                </a:solidFill>
                <a:latin typeface="Gill Sans"/>
                <a:ea typeface="Gill Sans"/>
                <a:cs typeface="Gill Sans"/>
                <a:sym typeface="Gill Sans"/>
              </a:rPr>
              <a:t>Boy using a pool noodle while moving around in a scooter board.</a:t>
            </a:r>
            <a:endParaRPr sz="3000" dirty="0">
              <a:solidFill>
                <a:schemeClr val="dk1"/>
              </a:solidFill>
              <a:latin typeface="Calibri"/>
              <a:ea typeface="Calibri"/>
              <a:cs typeface="Calibri"/>
              <a:sym typeface="Calibri"/>
            </a:endParaRPr>
          </a:p>
        </p:txBody>
      </p:sp>
      <p:pic>
        <p:nvPicPr>
          <p:cNvPr id="250" name="Google Shape;250;p13"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 name="Title 1">
            <a:extLst>
              <a:ext uri="{FF2B5EF4-FFF2-40B4-BE49-F238E27FC236}">
                <a16:creationId xmlns:a16="http://schemas.microsoft.com/office/drawing/2014/main" id="{C0F43C49-B9C8-4A47-BEEF-01D6A7DE08ED}"/>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Modified equipment by grade</a:t>
            </a:r>
          </a:p>
        </p:txBody>
      </p:sp>
      <p:sp>
        <p:nvSpPr>
          <p:cNvPr id="256" name="Google Shape;256;p14"/>
          <p:cNvSpPr txBox="1"/>
          <p:nvPr/>
        </p:nvSpPr>
        <p:spPr>
          <a:xfrm>
            <a:off x="420674" y="28575"/>
            <a:ext cx="117714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0F0"/>
                </a:solidFill>
                <a:latin typeface="Arial"/>
                <a:ea typeface="Arial"/>
                <a:cs typeface="Arial"/>
                <a:sym typeface="Arial"/>
              </a:rPr>
              <a:t>MODIFIED EQUIPMENT BY GRADE</a:t>
            </a:r>
            <a:endParaRPr sz="4400" b="1" dirty="0">
              <a:solidFill>
                <a:srgbClr val="00B0F0"/>
              </a:solidFill>
              <a:latin typeface="Arial"/>
              <a:ea typeface="Arial"/>
              <a:cs typeface="Arial"/>
              <a:sym typeface="Arial"/>
            </a:endParaRPr>
          </a:p>
        </p:txBody>
      </p:sp>
      <p:pic>
        <p:nvPicPr>
          <p:cNvPr id="255" name="Google Shape;255;p14"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57" name="Google Shape;257;p14"/>
          <p:cNvSpPr/>
          <p:nvPr/>
        </p:nvSpPr>
        <p:spPr>
          <a:xfrm>
            <a:off x="420674" y="1484383"/>
            <a:ext cx="11498712" cy="4832052"/>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b="1" dirty="0">
                <a:solidFill>
                  <a:schemeClr val="dk1"/>
                </a:solidFill>
                <a:latin typeface="Calibri"/>
                <a:ea typeface="Calibri"/>
                <a:cs typeface="Calibri"/>
                <a:sym typeface="Calibri"/>
              </a:rPr>
              <a:t>K-2</a:t>
            </a:r>
            <a:br>
              <a:rPr lang="en-US" sz="3600" b="1"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Pool noodles for sticks</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Beach ball instead of </a:t>
            </a:r>
            <a:r>
              <a:rPr lang="en-US" sz="3600" dirty="0" err="1">
                <a:solidFill>
                  <a:schemeClr val="dk1"/>
                </a:solidFill>
                <a:latin typeface="Calibri"/>
                <a:ea typeface="Calibri"/>
                <a:cs typeface="Calibri"/>
                <a:sym typeface="Calibri"/>
              </a:rPr>
              <a:t>w</a:t>
            </a:r>
            <a:r>
              <a:rPr lang="en-US" sz="3600" b="0" i="0" u="none" strike="noStrike" cap="none" dirty="0" err="1">
                <a:solidFill>
                  <a:schemeClr val="dk1"/>
                </a:solidFill>
                <a:latin typeface="Calibri"/>
                <a:ea typeface="Calibri"/>
                <a:cs typeface="Calibri"/>
                <a:sym typeface="Calibri"/>
              </a:rPr>
              <a:t>iffle</a:t>
            </a:r>
            <a:r>
              <a:rPr lang="en-US" sz="3600" b="0" i="0" u="none" strike="noStrike" cap="none" dirty="0">
                <a:solidFill>
                  <a:schemeClr val="dk1"/>
                </a:solidFill>
                <a:latin typeface="Calibri"/>
                <a:ea typeface="Calibri"/>
                <a:cs typeface="Calibri"/>
                <a:sym typeface="Calibri"/>
              </a:rPr>
              <a:t> ball</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Use your hand to hit the beach ball instead of a noodle or stick</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Use bigger goals</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
        <p:nvSpPr>
          <p:cNvPr id="258" name="Google Shape;258;p14">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59" name="Google Shape;259;p14">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60" name="Google Shape;260;p14">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61" name="Google Shape;261;p14">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62" name="Google Shape;262;p14">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63" name="Google Shape;263;p14"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 name="Title 1">
            <a:extLst>
              <a:ext uri="{FF2B5EF4-FFF2-40B4-BE49-F238E27FC236}">
                <a16:creationId xmlns:a16="http://schemas.microsoft.com/office/drawing/2014/main" id="{83EBFE64-EAF3-4B13-A24A-99F44F8B2052}"/>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Modified Equipment by grade</a:t>
            </a:r>
          </a:p>
        </p:txBody>
      </p:sp>
      <p:sp>
        <p:nvSpPr>
          <p:cNvPr id="269" name="Google Shape;269;p15"/>
          <p:cNvSpPr txBox="1"/>
          <p:nvPr/>
        </p:nvSpPr>
        <p:spPr>
          <a:xfrm>
            <a:off x="420674" y="28575"/>
            <a:ext cx="119217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rgbClr val="00B0F0"/>
                </a:solidFill>
                <a:latin typeface="Arial"/>
                <a:ea typeface="Arial"/>
                <a:cs typeface="Arial"/>
                <a:sym typeface="Arial"/>
              </a:rPr>
              <a:t>MODIFIED EQUIPMENT </a:t>
            </a:r>
            <a:r>
              <a:rPr lang="en-US" sz="4400" b="1" dirty="0">
                <a:solidFill>
                  <a:srgbClr val="00B0F0"/>
                </a:solidFill>
              </a:rPr>
              <a:t>BY</a:t>
            </a:r>
            <a:r>
              <a:rPr lang="en-US" sz="4400" b="1" dirty="0">
                <a:solidFill>
                  <a:srgbClr val="00B0F0"/>
                </a:solidFill>
                <a:latin typeface="Arial"/>
                <a:ea typeface="Arial"/>
                <a:cs typeface="Arial"/>
                <a:sym typeface="Arial"/>
              </a:rPr>
              <a:t> GRADE</a:t>
            </a:r>
            <a:endParaRPr sz="4400" b="1" dirty="0">
              <a:solidFill>
                <a:srgbClr val="00B0F0"/>
              </a:solidFill>
              <a:latin typeface="Arial"/>
              <a:ea typeface="Arial"/>
              <a:cs typeface="Arial"/>
              <a:sym typeface="Arial"/>
            </a:endParaRPr>
          </a:p>
        </p:txBody>
      </p:sp>
      <p:pic>
        <p:nvPicPr>
          <p:cNvPr id="268" name="Google Shape;268;p15"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70" name="Google Shape;270;p15"/>
          <p:cNvSpPr/>
          <p:nvPr/>
        </p:nvSpPr>
        <p:spPr>
          <a:xfrm>
            <a:off x="420674" y="1009459"/>
            <a:ext cx="11498598" cy="637093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b="1" dirty="0">
                <a:solidFill>
                  <a:schemeClr val="dk1"/>
                </a:solidFill>
                <a:latin typeface="Calibri"/>
                <a:ea typeface="Calibri"/>
                <a:cs typeface="Calibri"/>
                <a:sym typeface="Calibri"/>
              </a:rPr>
              <a:t>Grades 3-5</a:t>
            </a:r>
            <a:br>
              <a:rPr lang="en-US" sz="3600" b="1"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Pool noodles for sticks</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Beach ball instead of </a:t>
            </a:r>
            <a:r>
              <a:rPr lang="en-US" sz="3600" dirty="0" err="1">
                <a:solidFill>
                  <a:schemeClr val="dk1"/>
                </a:solidFill>
                <a:latin typeface="Calibri"/>
                <a:ea typeface="Calibri"/>
                <a:cs typeface="Calibri"/>
                <a:sym typeface="Calibri"/>
              </a:rPr>
              <a:t>w</a:t>
            </a:r>
            <a:r>
              <a:rPr lang="en-US" sz="3600" b="0" i="0" u="none" strike="noStrike" cap="none" dirty="0" err="1">
                <a:solidFill>
                  <a:schemeClr val="dk1"/>
                </a:solidFill>
                <a:latin typeface="Calibri"/>
                <a:ea typeface="Calibri"/>
                <a:cs typeface="Calibri"/>
                <a:sym typeface="Calibri"/>
              </a:rPr>
              <a:t>iffle</a:t>
            </a:r>
            <a:r>
              <a:rPr lang="en-US" sz="3600" b="0" i="0" u="none" strike="noStrike" cap="none" dirty="0">
                <a:solidFill>
                  <a:schemeClr val="dk1"/>
                </a:solidFill>
                <a:latin typeface="Calibri"/>
                <a:ea typeface="Calibri"/>
                <a:cs typeface="Calibri"/>
                <a:sym typeface="Calibri"/>
              </a:rPr>
              <a:t> ball</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Use your hand to hit the beach ball instead of a noodle or stick</a:t>
            </a:r>
            <a:br>
              <a:rPr lang="en-US" sz="3600" b="0" i="0" u="none" strike="noStrike" cap="none"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Use bigger goals</a:t>
            </a:r>
            <a:br>
              <a:rPr lang="en-US" sz="3600" b="0" i="0" u="none" strike="noStrike" cap="none"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b="1" dirty="0">
                <a:solidFill>
                  <a:schemeClr val="tx1"/>
                </a:solidFill>
                <a:latin typeface="Calibri"/>
                <a:ea typeface="Calibri"/>
                <a:cs typeface="Calibri"/>
                <a:sym typeface="Calibri"/>
              </a:rPr>
              <a:t>Grades </a:t>
            </a:r>
            <a:r>
              <a:rPr lang="en-US" sz="3600" b="1" dirty="0">
                <a:solidFill>
                  <a:schemeClr val="dk1"/>
                </a:solidFill>
                <a:latin typeface="Calibri"/>
                <a:ea typeface="Calibri"/>
                <a:cs typeface="Calibri"/>
                <a:sym typeface="Calibri"/>
              </a:rPr>
              <a:t>6-8</a:t>
            </a:r>
            <a:br>
              <a:rPr lang="en-US" sz="3600" b="1" dirty="0">
                <a:solidFill>
                  <a:schemeClr val="dk1"/>
                </a:solidFill>
                <a:latin typeface="Calibri"/>
                <a:ea typeface="Calibri"/>
                <a:cs typeface="Calibri"/>
                <a:sym typeface="Calibri"/>
              </a:rPr>
            </a:br>
            <a:endParaRPr dirty="0"/>
          </a:p>
          <a:p>
            <a:pPr marL="1028700" marR="0" lvl="1" indent="-571500" algn="l" rtl="0">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Pool noodles for sticks</a:t>
            </a:r>
            <a:endParaRPr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p:txBody>
      </p:sp>
      <p:sp>
        <p:nvSpPr>
          <p:cNvPr id="271" name="Google Shape;271;p15">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2" name="Google Shape;272;p15">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3" name="Google Shape;273;p15">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4" name="Google Shape;274;p15">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75" name="Google Shape;275;p15">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76" name="Google Shape;276;p15"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 name="Title 1">
            <a:extLst>
              <a:ext uri="{FF2B5EF4-FFF2-40B4-BE49-F238E27FC236}">
                <a16:creationId xmlns:a16="http://schemas.microsoft.com/office/drawing/2014/main" id="{ABBB9A71-2BDB-4569-AE4B-8AEA6317EE67}"/>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Strategies for Inclusion</a:t>
            </a:r>
          </a:p>
        </p:txBody>
      </p:sp>
      <p:sp>
        <p:nvSpPr>
          <p:cNvPr id="282" name="Google Shape;282;p16"/>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STRATEGIES FOR INCLUSION</a:t>
            </a:r>
            <a:endParaRPr sz="4400" b="1">
              <a:solidFill>
                <a:srgbClr val="00B0F0"/>
              </a:solidFill>
              <a:latin typeface="Arial"/>
              <a:ea typeface="Arial"/>
              <a:cs typeface="Arial"/>
              <a:sym typeface="Arial"/>
            </a:endParaRPr>
          </a:p>
        </p:txBody>
      </p:sp>
      <p:pic>
        <p:nvPicPr>
          <p:cNvPr id="281" name="Google Shape;281;p16"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83" name="Google Shape;283;p16"/>
          <p:cNvSpPr/>
          <p:nvPr/>
        </p:nvSpPr>
        <p:spPr>
          <a:xfrm>
            <a:off x="346701" y="1566972"/>
            <a:ext cx="11498598" cy="3724056"/>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Allow mobility devices in the court.</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Mark the area with poly-spots, mats, cones, tape or rope.</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Use visual start and stop signals and penalties. </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When attempting a goal, use visual cues for precision such as things to knock down or a noise-emitting device</a:t>
            </a:r>
            <a:r>
              <a:rPr lang="en-US" sz="3600" dirty="0">
                <a:solidFill>
                  <a:schemeClr val="tx1"/>
                </a:solidFill>
                <a:latin typeface="Calibri"/>
                <a:ea typeface="Calibri"/>
                <a:cs typeface="Calibri"/>
                <a:sym typeface="Calibri"/>
              </a:rPr>
              <a:t>.</a:t>
            </a:r>
            <a:br>
              <a:rPr lang="en-US" sz="3600" dirty="0">
                <a:solidFill>
                  <a:schemeClr val="tx1"/>
                </a:solidFill>
                <a:latin typeface="Calibri"/>
                <a:ea typeface="Calibri"/>
                <a:cs typeface="Calibri"/>
                <a:sym typeface="Calibri"/>
              </a:rPr>
            </a:br>
            <a:endParaRPr dirty="0">
              <a:solidFill>
                <a:schemeClr val="tx1"/>
              </a:solidFill>
            </a:endParaRPr>
          </a:p>
        </p:txBody>
      </p:sp>
      <p:sp>
        <p:nvSpPr>
          <p:cNvPr id="284" name="Google Shape;284;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5" name="Google Shape;285;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6" name="Google Shape;286;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7" name="Google Shape;287;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8" name="Google Shape;288;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89" name="Google Shape;289;p16"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 name="Title 1">
            <a:extLst>
              <a:ext uri="{FF2B5EF4-FFF2-40B4-BE49-F238E27FC236}">
                <a16:creationId xmlns:a16="http://schemas.microsoft.com/office/drawing/2014/main" id="{ABBB9A71-2BDB-4569-AE4B-8AEA6317EE67}"/>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Strategies for Inclusion</a:t>
            </a:r>
          </a:p>
        </p:txBody>
      </p:sp>
      <p:sp>
        <p:nvSpPr>
          <p:cNvPr id="282" name="Google Shape;282;p16"/>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STRATEGIES FOR INCLUSION</a:t>
            </a:r>
            <a:endParaRPr sz="4400" b="1">
              <a:solidFill>
                <a:srgbClr val="00B0F0"/>
              </a:solidFill>
              <a:latin typeface="Arial"/>
              <a:ea typeface="Arial"/>
              <a:cs typeface="Arial"/>
              <a:sym typeface="Arial"/>
            </a:endParaRPr>
          </a:p>
        </p:txBody>
      </p:sp>
      <p:pic>
        <p:nvPicPr>
          <p:cNvPr id="281" name="Google Shape;281;p16"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83" name="Google Shape;283;p16"/>
          <p:cNvSpPr/>
          <p:nvPr/>
        </p:nvSpPr>
        <p:spPr>
          <a:xfrm>
            <a:off x="420686" y="1134719"/>
            <a:ext cx="11498598" cy="535527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3600"/>
            </a:pPr>
            <a:endParaRPr dirty="0">
              <a:solidFill>
                <a:schemeClr val="tx1"/>
              </a:solidFill>
            </a:endParaRPr>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Use a brightly colored and noise-emitting balls for those with visual impairments</a:t>
            </a:r>
            <a:r>
              <a:rPr lang="en-US" sz="3600" dirty="0">
                <a:solidFill>
                  <a:schemeClr val="tx1"/>
                </a:solidFill>
                <a:latin typeface="Calibri"/>
                <a:ea typeface="Calibri"/>
                <a:cs typeface="Calibri"/>
                <a:sym typeface="Calibri"/>
              </a:rPr>
              <a:t>.</a:t>
            </a:r>
            <a:br>
              <a:rPr lang="en-US" sz="3600" dirty="0">
                <a:solidFill>
                  <a:schemeClr val="tx1"/>
                </a:solidFill>
                <a:latin typeface="Calibri"/>
                <a:ea typeface="Calibri"/>
                <a:cs typeface="Calibri"/>
                <a:sym typeface="Calibri"/>
              </a:rPr>
            </a:br>
            <a:endParaRPr dirty="0">
              <a:solidFill>
                <a:schemeClr val="tx1"/>
              </a:solidFill>
            </a:endParaRPr>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Use directional clock cues when alerting someone with a visual impairment</a:t>
            </a:r>
            <a:r>
              <a:rPr lang="en-US" sz="3600" dirty="0">
                <a:solidFill>
                  <a:schemeClr val="tx1"/>
                </a:solidFill>
                <a:latin typeface="Calibri"/>
                <a:ea typeface="Calibri"/>
                <a:cs typeface="Calibri"/>
                <a:sym typeface="Calibri"/>
              </a:rPr>
              <a:t>.</a:t>
            </a:r>
            <a:br>
              <a:rPr lang="en-US" sz="3600" dirty="0">
                <a:solidFill>
                  <a:schemeClr val="tx1"/>
                </a:solidFill>
                <a:latin typeface="Calibri"/>
                <a:ea typeface="Calibri"/>
                <a:cs typeface="Calibri"/>
                <a:sym typeface="Calibri"/>
              </a:rPr>
            </a:br>
            <a:r>
              <a:rPr lang="en-US" sz="1200" dirty="0">
                <a:solidFill>
                  <a:schemeClr val="tx1"/>
                </a:solidFill>
                <a:latin typeface="Calibri"/>
                <a:ea typeface="Calibri"/>
                <a:cs typeface="Calibri"/>
                <a:sym typeface="Calibri"/>
              </a:rPr>
              <a:t> </a:t>
            </a:r>
          </a:p>
          <a:p>
            <a:pPr marL="571500" indent="-571500">
              <a:buClr>
                <a:schemeClr val="dk1"/>
              </a:buClr>
              <a:buSzPts val="3600"/>
              <a:buFont typeface="Arial"/>
              <a:buChar char="•"/>
            </a:pPr>
            <a:r>
              <a:rPr lang="en-US" sz="3600" dirty="0">
                <a:solidFill>
                  <a:schemeClr val="dk1"/>
                </a:solidFill>
                <a:latin typeface="Calibri"/>
                <a:ea typeface="Calibri"/>
                <a:cs typeface="Calibri"/>
                <a:sym typeface="Calibri"/>
              </a:rPr>
              <a:t>When providing cues that are related to distance within the playing space use cues that are easy to understand, such as “the thrower is 10 steps away from you” instead of using a metric to reference distance.  </a:t>
            </a:r>
            <a:br>
              <a:rPr lang="en-US" sz="3600" dirty="0">
                <a:solidFill>
                  <a:schemeClr val="tx1"/>
                </a:solidFill>
                <a:latin typeface="Calibri"/>
                <a:ea typeface="Calibri"/>
                <a:cs typeface="Calibri"/>
                <a:sym typeface="Calibri"/>
              </a:rPr>
            </a:br>
            <a:endParaRPr dirty="0">
              <a:solidFill>
                <a:schemeClr val="tx1"/>
              </a:solidFill>
            </a:endParaRPr>
          </a:p>
        </p:txBody>
      </p:sp>
      <p:sp>
        <p:nvSpPr>
          <p:cNvPr id="284" name="Google Shape;284;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5" name="Google Shape;285;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6" name="Google Shape;286;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7" name="Google Shape;287;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88" name="Google Shape;288;p1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89" name="Google Shape;289;p16"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extLst>
      <p:ext uri="{BB962C8B-B14F-4D97-AF65-F5344CB8AC3E}">
        <p14:creationId xmlns:p14="http://schemas.microsoft.com/office/powerpoint/2010/main" val="106678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420687" y="28575"/>
            <a:ext cx="862007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HISTORY OF FLOORBALL</a:t>
            </a:r>
            <a:endParaRPr sz="4400" b="1" i="0" u="none" strike="noStrike" cap="none">
              <a:solidFill>
                <a:srgbClr val="00B0F0"/>
              </a:solidFill>
              <a:latin typeface="Arial"/>
              <a:ea typeface="Arial"/>
              <a:cs typeface="Arial"/>
              <a:sym typeface="Arial"/>
            </a:endParaRPr>
          </a:p>
        </p:txBody>
      </p:sp>
      <p:pic>
        <p:nvPicPr>
          <p:cNvPr id="97" name="Google Shape;97;p2"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99" name="Google Shape;99;p2"/>
          <p:cNvSpPr/>
          <p:nvPr/>
        </p:nvSpPr>
        <p:spPr>
          <a:xfrm>
            <a:off x="546100" y="1668698"/>
            <a:ext cx="11099800" cy="4081077"/>
          </a:xfrm>
          <a:prstGeom prst="rect">
            <a:avLst/>
          </a:prstGeom>
          <a:noFill/>
          <a:ln>
            <a:noFill/>
          </a:ln>
        </p:spPr>
        <p:txBody>
          <a:bodyPr spcFirstLastPara="1" wrap="square" lIns="91425" tIns="45700" rIns="91425" bIns="45700" anchor="t" anchorCtr="0">
            <a:spAutoFit/>
          </a:bodyPr>
          <a:lstStyle/>
          <a:p>
            <a:pPr marL="228600" marR="0" lvl="0" indent="-228600" algn="l" rtl="0">
              <a:lnSpc>
                <a:spcPct val="120000"/>
              </a:lnSpc>
              <a:spcBef>
                <a:spcPts val="0"/>
              </a:spcBef>
              <a:spcAft>
                <a:spcPts val="0"/>
              </a:spcAft>
              <a:buClr>
                <a:schemeClr val="dk1"/>
              </a:buClr>
              <a:buSzPts val="2000"/>
              <a:buFont typeface="Calibri"/>
              <a:buChar char="•"/>
            </a:pPr>
            <a:r>
              <a:rPr lang="en-US" sz="3600" b="1" i="0" u="none" strike="noStrike" cap="none" dirty="0">
                <a:solidFill>
                  <a:schemeClr val="dk1"/>
                </a:solidFill>
                <a:latin typeface="Calibri"/>
                <a:ea typeface="Calibri"/>
                <a:cs typeface="Calibri"/>
                <a:sym typeface="Calibri"/>
              </a:rPr>
              <a:t>Floorball</a:t>
            </a:r>
            <a:r>
              <a:rPr lang="en-US" sz="3600" b="0" i="0" u="none" strike="noStrike" cap="none" dirty="0">
                <a:solidFill>
                  <a:schemeClr val="dk1"/>
                </a:solidFill>
                <a:latin typeface="Calibri"/>
                <a:ea typeface="Calibri"/>
                <a:cs typeface="Calibri"/>
                <a:sym typeface="Calibri"/>
              </a:rPr>
              <a:t> is a type of </a:t>
            </a:r>
            <a:r>
              <a:rPr lang="en-US" sz="3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floor hockey</a:t>
            </a:r>
            <a:r>
              <a:rPr lang="en-US" sz="3600" b="0" i="0" u="none" strike="noStrike" cap="none" dirty="0">
                <a:solidFill>
                  <a:schemeClr val="dk1"/>
                </a:solidFill>
                <a:latin typeface="Calibri"/>
                <a:ea typeface="Calibri"/>
                <a:cs typeface="Calibri"/>
                <a:sym typeface="Calibri"/>
              </a:rPr>
              <a:t> with five players and a goalkeeper in each team. </a:t>
            </a:r>
            <a:br>
              <a:rPr lang="en-US" sz="3600" b="0" i="0" u="none" strike="noStrike" cap="none" dirty="0">
                <a:solidFill>
                  <a:schemeClr val="dk1"/>
                </a:solidFill>
                <a:latin typeface="Calibri"/>
                <a:ea typeface="Calibri"/>
                <a:cs typeface="Calibri"/>
                <a:sym typeface="Calibri"/>
              </a:rPr>
            </a:br>
            <a:endParaRPr lang="en-US" sz="3600" b="0" i="0" u="none" strike="noStrike" cap="none"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Men and women play indoors with 96–115.5 cm-long (37.8–45.5 in) sticks and a 70–72 mm-circumference (2.8–2.8 in) plastic ball with holes. </a:t>
            </a:r>
          </a:p>
        </p:txBody>
      </p:sp>
      <p:pic>
        <p:nvPicPr>
          <p:cNvPr id="100" name="Google Shape;100;p2"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Title 1">
            <a:extLst>
              <a:ext uri="{FF2B5EF4-FFF2-40B4-BE49-F238E27FC236}">
                <a16:creationId xmlns:a16="http://schemas.microsoft.com/office/drawing/2014/main" id="{4BDA9AC1-2F03-484C-8258-086E93D4282F}"/>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Strategies for Inclusion</a:t>
            </a:r>
          </a:p>
        </p:txBody>
      </p:sp>
      <p:sp>
        <p:nvSpPr>
          <p:cNvPr id="295" name="Google Shape;295;p17"/>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STRATEGIES FOR INCLUSION</a:t>
            </a:r>
            <a:endParaRPr sz="4400" b="1">
              <a:solidFill>
                <a:srgbClr val="00B0F0"/>
              </a:solidFill>
              <a:latin typeface="Arial"/>
              <a:ea typeface="Arial"/>
              <a:cs typeface="Arial"/>
              <a:sym typeface="Arial"/>
            </a:endParaRPr>
          </a:p>
        </p:txBody>
      </p:sp>
      <p:pic>
        <p:nvPicPr>
          <p:cNvPr id="294" name="Google Shape;294;p17"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296" name="Google Shape;296;p17"/>
          <p:cNvSpPr/>
          <p:nvPr/>
        </p:nvSpPr>
        <p:spPr>
          <a:xfrm>
            <a:off x="420686" y="1134719"/>
            <a:ext cx="11498598" cy="5724604"/>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Adjust the distance and size of the playing surface and goal nets to better accommodate the students’ abilities.</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Students are split into two teams and play scooter floorball.</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You can use more than two goal nets for larger classes. Assign a goal net for each team.</a:t>
            </a:r>
            <a:br>
              <a:rPr lang="en-US" sz="3600" dirty="0">
                <a:solidFill>
                  <a:schemeClr val="dk1"/>
                </a:solidFill>
                <a:latin typeface="Calibri"/>
                <a:ea typeface="Calibri"/>
                <a:cs typeface="Calibri"/>
                <a:sym typeface="Calibri"/>
              </a:rPr>
            </a:br>
            <a:endParaRPr lang="en-US" sz="3600" dirty="0">
              <a:solidFill>
                <a:schemeClr val="dk1"/>
              </a:solidFill>
              <a:latin typeface="Calibri"/>
              <a:ea typeface="Calibri"/>
              <a:cs typeface="Calibri"/>
              <a:sym typeface="Calibri"/>
            </a:endParaRPr>
          </a:p>
          <a:p>
            <a:pPr marL="571500" lvl="0" indent="-571500">
              <a:buClr>
                <a:schemeClr val="dk1"/>
              </a:buClr>
              <a:buSzPts val="3600"/>
              <a:buFont typeface="Arial"/>
              <a:buChar char="•"/>
            </a:pPr>
            <a:r>
              <a:rPr lang="en-US" sz="3600" dirty="0">
                <a:solidFill>
                  <a:schemeClr val="dk1"/>
                </a:solidFill>
                <a:latin typeface="Calibri"/>
                <a:ea typeface="Calibri"/>
                <a:cs typeface="Calibri"/>
                <a:sym typeface="Calibri"/>
              </a:rPr>
              <a:t>Students can attempt to score in any goal net.</a:t>
            </a:r>
            <a:br>
              <a:rPr lang="en-US" sz="3600" dirty="0">
                <a:solidFill>
                  <a:schemeClr val="dk1"/>
                </a:solidFill>
                <a:latin typeface="Calibri"/>
                <a:ea typeface="Calibri"/>
                <a:cs typeface="Calibri"/>
                <a:sym typeface="Calibri"/>
              </a:rPr>
            </a:br>
            <a:endParaRPr lang="en-US" sz="36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endParaRPr dirty="0"/>
          </a:p>
        </p:txBody>
      </p:sp>
      <p:sp>
        <p:nvSpPr>
          <p:cNvPr id="297" name="Google Shape;297;p1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98" name="Google Shape;298;p1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299" name="Google Shape;299;p1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00" name="Google Shape;300;p1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01" name="Google Shape;301;p1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02" name="Google Shape;302;p17" descr="Graphical user interface, application, company name&#10;&#10;Description automatically generated"/>
          <p:cNvPicPr preferRelativeResize="0"/>
          <p:nvPr/>
        </p:nvPicPr>
        <p:blipFill rotWithShape="1">
          <a:blip r:embed="rId4">
            <a:alphaModFix/>
          </a:blip>
          <a:srcRect b="27043"/>
          <a:stretch/>
        </p:blipFill>
        <p:spPr>
          <a:xfrm>
            <a:off x="10795783" y="6050685"/>
            <a:ext cx="1396217" cy="74614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Title 1">
            <a:extLst>
              <a:ext uri="{FF2B5EF4-FFF2-40B4-BE49-F238E27FC236}">
                <a16:creationId xmlns:a16="http://schemas.microsoft.com/office/drawing/2014/main" id="{CFC2E725-3737-4729-AD5C-7C5DF0FB4D6D}"/>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Strategies for Inclusion</a:t>
            </a:r>
          </a:p>
        </p:txBody>
      </p:sp>
      <p:sp>
        <p:nvSpPr>
          <p:cNvPr id="308" name="Google Shape;308;p18"/>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STRATEGIES FOR INCLUSION</a:t>
            </a:r>
            <a:endParaRPr sz="4400" b="1">
              <a:solidFill>
                <a:srgbClr val="00B0F0"/>
              </a:solidFill>
              <a:latin typeface="Arial"/>
              <a:ea typeface="Arial"/>
              <a:cs typeface="Arial"/>
              <a:sym typeface="Arial"/>
            </a:endParaRPr>
          </a:p>
        </p:txBody>
      </p:sp>
      <p:pic>
        <p:nvPicPr>
          <p:cNvPr id="307" name="Google Shape;307;p18"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309" name="Google Shape;309;p18"/>
          <p:cNvSpPr/>
          <p:nvPr/>
        </p:nvSpPr>
        <p:spPr>
          <a:xfrm>
            <a:off x="83983" y="950053"/>
            <a:ext cx="7632451" cy="5170606"/>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3600"/>
            </a:pP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Instead of a regulation size ball, you can use a bigger ball and floorball sticks made with pool noodles.</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Ensure that students are safe by using protective equipment such as protective goggles.</a:t>
            </a:r>
            <a:br>
              <a:rPr lang="en-US" sz="3600" dirty="0">
                <a:solidFill>
                  <a:schemeClr val="dk1"/>
                </a:solidFill>
                <a:latin typeface="Calibri"/>
                <a:ea typeface="Calibri"/>
                <a:cs typeface="Calibri"/>
                <a:sym typeface="Calibri"/>
              </a:rPr>
            </a:br>
            <a:endParaRPr dirty="0"/>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Calibri"/>
                <a:cs typeface="Calibri"/>
                <a:sym typeface="Calibri"/>
              </a:rPr>
              <a:t>Use a ball with a noise device for students with visual impairments.</a:t>
            </a:r>
            <a:endParaRPr dirty="0"/>
          </a:p>
        </p:txBody>
      </p:sp>
      <p:sp>
        <p:nvSpPr>
          <p:cNvPr id="310" name="Google Shape;310;p1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11" name="Google Shape;311;p1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12" name="Google Shape;312;p1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13" name="Google Shape;313;p1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14" name="Google Shape;314;p18">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315" name="Google Shape;315;p18" descr="Group of kids playing korfball.&#10;"/>
          <p:cNvPicPr preferRelativeResize="0"/>
          <p:nvPr/>
        </p:nvPicPr>
        <p:blipFill rotWithShape="1">
          <a:blip r:embed="rId4">
            <a:alphaModFix/>
          </a:blip>
          <a:srcRect t="22469"/>
          <a:stretch/>
        </p:blipFill>
        <p:spPr>
          <a:xfrm>
            <a:off x="8018647" y="2115905"/>
            <a:ext cx="3577302" cy="2538471"/>
          </a:xfrm>
          <a:prstGeom prst="rect">
            <a:avLst/>
          </a:prstGeom>
          <a:noFill/>
          <a:ln>
            <a:noFill/>
          </a:ln>
        </p:spPr>
      </p:pic>
      <p:sp>
        <p:nvSpPr>
          <p:cNvPr id="316" name="Google Shape;316;p18" descr="Group of kids playing korfball.&#10;"/>
          <p:cNvSpPr txBox="1"/>
          <p:nvPr/>
        </p:nvSpPr>
        <p:spPr>
          <a:xfrm>
            <a:off x="6327958" y="4729489"/>
            <a:ext cx="695868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2800"/>
              <a:buFont typeface="Gill Sans"/>
              <a:buNone/>
            </a:pPr>
            <a:r>
              <a:rPr lang="en-US" sz="2800" dirty="0">
                <a:solidFill>
                  <a:srgbClr val="FF0000"/>
                </a:solidFill>
                <a:latin typeface="Gill Sans"/>
                <a:ea typeface="Gill Sans"/>
                <a:cs typeface="Gill Sans"/>
                <a:sym typeface="Gill Sans"/>
              </a:rPr>
              <a:t>Group of kids playing floorball.</a:t>
            </a:r>
            <a:endParaRPr sz="2800" dirty="0">
              <a:solidFill>
                <a:schemeClr val="dk1"/>
              </a:solidFill>
              <a:latin typeface="Calibri"/>
              <a:ea typeface="Calibri"/>
              <a:cs typeface="Calibri"/>
              <a:sym typeface="Calibri"/>
            </a:endParaRPr>
          </a:p>
        </p:txBody>
      </p:sp>
      <p:pic>
        <p:nvPicPr>
          <p:cNvPr id="317" name="Google Shape;317;p18"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2" name="Title 1">
            <a:extLst>
              <a:ext uri="{FF2B5EF4-FFF2-40B4-BE49-F238E27FC236}">
                <a16:creationId xmlns:a16="http://schemas.microsoft.com/office/drawing/2014/main" id="{6F997288-9EB7-4476-ADA2-DBFE129D2306}"/>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dirty="0"/>
              <a:t>For More Information visit</a:t>
            </a:r>
          </a:p>
        </p:txBody>
      </p:sp>
      <p:sp>
        <p:nvSpPr>
          <p:cNvPr id="323" name="Google Shape;323;p19"/>
          <p:cNvSpPr txBox="1"/>
          <p:nvPr/>
        </p:nvSpPr>
        <p:spPr>
          <a:xfrm>
            <a:off x="420687" y="28575"/>
            <a:ext cx="10824829"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FOR MORE INFORMATION VISIT: </a:t>
            </a:r>
            <a:endParaRPr sz="4400" b="1">
              <a:solidFill>
                <a:srgbClr val="00B0F0"/>
              </a:solidFill>
              <a:latin typeface="Arial"/>
              <a:ea typeface="Arial"/>
              <a:cs typeface="Arial"/>
              <a:sym typeface="Arial"/>
            </a:endParaRPr>
          </a:p>
        </p:txBody>
      </p:sp>
      <p:pic>
        <p:nvPicPr>
          <p:cNvPr id="322" name="Google Shape;322;p19" descr="A picture containing drawing&#10;&#10;Description automatically generated"/>
          <p:cNvPicPr preferRelativeResize="0"/>
          <p:nvPr/>
        </p:nvPicPr>
        <p:blipFill rotWithShape="1">
          <a:blip r:embed="rId3">
            <a:alphaModFix/>
          </a:blip>
          <a:srcRect/>
          <a:stretch/>
        </p:blipFill>
        <p:spPr>
          <a:xfrm>
            <a:off x="932770" y="1238719"/>
            <a:ext cx="3210921" cy="4624509"/>
          </a:xfrm>
          <a:prstGeom prst="rect">
            <a:avLst/>
          </a:prstGeom>
          <a:noFill/>
          <a:ln>
            <a:noFill/>
          </a:ln>
        </p:spPr>
      </p:pic>
      <p:sp>
        <p:nvSpPr>
          <p:cNvPr id="324" name="Google Shape;324;p1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25" name="Google Shape;325;p1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26" name="Google Shape;326;p1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27" name="Google Shape;327;p1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28" name="Google Shape;328;p19">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29" name="Google Shape;329;p19"/>
          <p:cNvSpPr txBox="1"/>
          <p:nvPr/>
        </p:nvSpPr>
        <p:spPr>
          <a:xfrm>
            <a:off x="4143701" y="3073925"/>
            <a:ext cx="7643400" cy="1323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0B0F0"/>
                </a:solidFill>
                <a:latin typeface="Arial"/>
                <a:ea typeface="Arial"/>
                <a:cs typeface="Arial"/>
                <a:sym typeface="Arial"/>
                <a:hlinkClick r:id="rId4"/>
              </a:rPr>
              <a:t>TWG2022.COM</a:t>
            </a:r>
            <a:endParaRPr dirty="0"/>
          </a:p>
        </p:txBody>
      </p:sp>
      <p:pic>
        <p:nvPicPr>
          <p:cNvPr id="330" name="Google Shape;330;p19" descr="Blue Cross and Blue Shield logog"/>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420687" y="28575"/>
            <a:ext cx="862007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HISTORY OF FLOORBALL</a:t>
            </a:r>
            <a:endParaRPr sz="4400" b="1" i="0" u="none" strike="noStrike" cap="none">
              <a:solidFill>
                <a:srgbClr val="00B0F0"/>
              </a:solidFill>
              <a:latin typeface="Arial"/>
              <a:ea typeface="Arial"/>
              <a:cs typeface="Arial"/>
              <a:sym typeface="Arial"/>
            </a:endParaRPr>
          </a:p>
        </p:txBody>
      </p:sp>
      <p:pic>
        <p:nvPicPr>
          <p:cNvPr id="97" name="Google Shape;97;p2"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99" name="Google Shape;99;p2"/>
          <p:cNvSpPr/>
          <p:nvPr/>
        </p:nvSpPr>
        <p:spPr>
          <a:xfrm>
            <a:off x="546100" y="1558468"/>
            <a:ext cx="11491412" cy="4081077"/>
          </a:xfrm>
          <a:prstGeom prst="rect">
            <a:avLst/>
          </a:prstGeom>
          <a:noFill/>
          <a:ln>
            <a:noFill/>
          </a:ln>
        </p:spPr>
        <p:txBody>
          <a:bodyPr spcFirstLastPara="1" wrap="square" lIns="91425" tIns="45700" rIns="91425" bIns="45700" anchor="t" anchorCtr="0">
            <a:spAutoFit/>
          </a:bodyPr>
          <a:lstStyle/>
          <a:p>
            <a:pPr marL="228600" indent="-228600">
              <a:lnSpc>
                <a:spcPct val="120000"/>
              </a:lnSpc>
              <a:buClr>
                <a:schemeClr val="dk1"/>
              </a:buClr>
              <a:buSzPts val="2000"/>
              <a:buFont typeface="Calibri"/>
              <a:buChar char="•"/>
            </a:pPr>
            <a:r>
              <a:rPr lang="en-US" sz="3600" dirty="0">
                <a:solidFill>
                  <a:schemeClr val="dk1"/>
                </a:solidFill>
                <a:latin typeface="Calibri"/>
                <a:ea typeface="Calibri"/>
                <a:cs typeface="Calibri"/>
                <a:sym typeface="Calibri"/>
              </a:rPr>
              <a:t>Matches are played in three twenty-minute periods</a:t>
            </a:r>
            <a:endParaRPr lang="en-US" sz="3600" b="0" i="0" u="none" strike="noStrike" cap="none"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endParaRPr lang="en-US" sz="3600"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Floorball was included in </a:t>
            </a:r>
            <a:r>
              <a:rPr lang="en-US" sz="3600" b="0" i="0" u="sng" strike="noStrike" cap="none" dirty="0">
                <a:solidFill>
                  <a:schemeClr val="dk1"/>
                </a:solidFill>
                <a:latin typeface="Calibri"/>
                <a:ea typeface="Calibri"/>
                <a:cs typeface="Calibri"/>
                <a:sym typeface="Calibri"/>
              </a:rPr>
              <a:t>The </a:t>
            </a:r>
            <a:r>
              <a:rPr lang="en-US" sz="36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World Games</a:t>
            </a:r>
            <a:r>
              <a:rPr lang="en-US" sz="3600" b="0" i="0" u="none" strike="noStrike" cap="none" dirty="0">
                <a:solidFill>
                  <a:schemeClr val="dk1"/>
                </a:solidFill>
                <a:latin typeface="Calibri"/>
                <a:ea typeface="Calibri"/>
                <a:cs typeface="Calibri"/>
                <a:sym typeface="Calibri"/>
              </a:rPr>
              <a:t> for the first time in </a:t>
            </a:r>
            <a:r>
              <a:rPr lang="en-US" sz="36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2017</a:t>
            </a:r>
            <a:r>
              <a:rPr lang="en-US" sz="3600" b="0" i="0" u="none" strike="noStrike" cap="none" dirty="0">
                <a:solidFill>
                  <a:schemeClr val="dk1"/>
                </a:solidFill>
                <a:latin typeface="Calibri"/>
                <a:ea typeface="Calibri"/>
                <a:cs typeface="Calibri"/>
                <a:sym typeface="Calibri"/>
              </a:rPr>
              <a:t> in </a:t>
            </a:r>
            <a:r>
              <a:rPr lang="en-US" sz="3600" b="0" i="0" u="sng" strike="noStrike" cap="none"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Wroclaw</a:t>
            </a:r>
            <a:r>
              <a:rPr lang="en-US" sz="3600" b="0" i="0" u="none" strike="noStrike" cap="none" dirty="0">
                <a:solidFill>
                  <a:schemeClr val="dk1"/>
                </a:solidFill>
                <a:latin typeface="Calibri"/>
                <a:ea typeface="Calibri"/>
                <a:cs typeface="Calibri"/>
                <a:sym typeface="Calibri"/>
              </a:rPr>
              <a:t>, Poland. </a:t>
            </a:r>
          </a:p>
          <a:p>
            <a:pPr marL="228600" marR="0" lvl="0" indent="-228600" algn="l" rtl="0">
              <a:lnSpc>
                <a:spcPct val="120000"/>
              </a:lnSpc>
              <a:spcBef>
                <a:spcPts val="0"/>
              </a:spcBef>
              <a:spcAft>
                <a:spcPts val="0"/>
              </a:spcAft>
              <a:buClr>
                <a:schemeClr val="dk1"/>
              </a:buClr>
              <a:buSzPts val="2000"/>
              <a:buFont typeface="Calibri"/>
              <a:buChar char="•"/>
            </a:pPr>
            <a:endParaRPr lang="en-US" sz="3600"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Sweden was the first The World Games gold </a:t>
            </a:r>
            <a:r>
              <a:rPr lang="en-US" sz="3600" b="0" i="0" u="sng" strike="noStrike" cap="none"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medal winner</a:t>
            </a:r>
            <a:r>
              <a:rPr lang="en-US" sz="3600" b="0" i="0" u="none" strike="noStrike" cap="none" dirty="0">
                <a:solidFill>
                  <a:schemeClr val="dk1"/>
                </a:solidFill>
                <a:latin typeface="Calibri"/>
                <a:ea typeface="Calibri"/>
                <a:cs typeface="Calibri"/>
                <a:sym typeface="Calibri"/>
              </a:rPr>
              <a:t>.</a:t>
            </a:r>
            <a:endParaRPr dirty="0"/>
          </a:p>
        </p:txBody>
      </p:sp>
      <p:pic>
        <p:nvPicPr>
          <p:cNvPr id="100" name="Google Shape;100;p2" descr="Graphical user interface, application, company name&#10;&#10;Description automatically generated"/>
          <p:cNvPicPr preferRelativeResize="0"/>
          <p:nvPr/>
        </p:nvPicPr>
        <p:blipFill rotWithShape="1">
          <a:blip r:embed="rId8">
            <a:alphaModFix/>
          </a:blip>
          <a:srcRect b="27043"/>
          <a:stretch/>
        </p:blipFill>
        <p:spPr>
          <a:xfrm>
            <a:off x="10795783" y="6050685"/>
            <a:ext cx="1396217" cy="746146"/>
          </a:xfrm>
          <a:prstGeom prst="rect">
            <a:avLst/>
          </a:prstGeom>
          <a:noFill/>
          <a:ln>
            <a:noFill/>
          </a:ln>
        </p:spPr>
      </p:pic>
    </p:spTree>
    <p:extLst>
      <p:ext uri="{BB962C8B-B14F-4D97-AF65-F5344CB8AC3E}">
        <p14:creationId xmlns:p14="http://schemas.microsoft.com/office/powerpoint/2010/main" val="200745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3"/>
          <p:cNvSpPr txBox="1"/>
          <p:nvPr/>
        </p:nvSpPr>
        <p:spPr>
          <a:xfrm>
            <a:off x="420687" y="28575"/>
            <a:ext cx="862007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HISTORY OF FLOORBALL</a:t>
            </a:r>
            <a:endParaRPr sz="4400" b="1" i="0" u="none" strike="noStrike" cap="none">
              <a:solidFill>
                <a:srgbClr val="00B0F0"/>
              </a:solidFill>
              <a:latin typeface="Arial"/>
              <a:ea typeface="Arial"/>
              <a:cs typeface="Arial"/>
              <a:sym typeface="Arial"/>
            </a:endParaRPr>
          </a:p>
        </p:txBody>
      </p:sp>
      <p:pic>
        <p:nvPicPr>
          <p:cNvPr id="118" name="Google Shape;118;p3"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120" name="Google Shape;120;p3"/>
          <p:cNvSpPr/>
          <p:nvPr/>
        </p:nvSpPr>
        <p:spPr>
          <a:xfrm>
            <a:off x="444500" y="1182688"/>
            <a:ext cx="11099800" cy="5189072"/>
          </a:xfrm>
          <a:prstGeom prst="rect">
            <a:avLst/>
          </a:prstGeom>
          <a:noFill/>
          <a:ln>
            <a:noFill/>
          </a:ln>
        </p:spPr>
        <p:txBody>
          <a:bodyPr spcFirstLastPara="1" wrap="square" lIns="91425" tIns="45700" rIns="91425" bIns="45700" anchor="t" anchorCtr="0">
            <a:spAutoFit/>
          </a:bodyPr>
          <a:lstStyle/>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The game was invented in Sweden in the late 1960s.</a:t>
            </a:r>
            <a:r>
              <a:rPr lang="en-US" sz="3600" b="0" i="0" u="sng" strike="noStrike" cap="none" baseline="30000"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[1]</a:t>
            </a:r>
            <a:br>
              <a:rPr lang="en-US" sz="3600" b="0" i="0" u="sng" strike="noStrike" cap="none" baseline="30000" dirty="0">
                <a:solidFill>
                  <a:schemeClr val="dk1"/>
                </a:solidFill>
                <a:latin typeface="Calibri"/>
                <a:ea typeface="Calibri"/>
                <a:cs typeface="Calibri"/>
                <a:sym typeface="Calibri"/>
              </a:rPr>
            </a:br>
            <a:endParaRPr lang="en-US" sz="3600" b="0" i="0" u="sng" strike="noStrike" cap="none" baseline="30000"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 The basic rules were established in 1979 when the first floorball club in the world, Sala IBK, from </a:t>
            </a:r>
            <a:r>
              <a:rPr lang="en-US" sz="3600" b="0" i="0" u="sng" strike="noStrike" cap="none" dirty="0">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Sala</a:t>
            </a:r>
            <a:r>
              <a:rPr lang="en-US" sz="3600" b="0" i="0" u="none" strike="noStrike" cap="none" dirty="0">
                <a:solidFill>
                  <a:schemeClr val="dk1"/>
                </a:solidFill>
                <a:latin typeface="Calibri"/>
                <a:ea typeface="Calibri"/>
                <a:cs typeface="Calibri"/>
                <a:sym typeface="Calibri"/>
              </a:rPr>
              <a:t>, was founded in Sweden.</a:t>
            </a:r>
            <a:r>
              <a:rPr lang="en-US" sz="3600" b="0" i="0" u="sng" strike="noStrike" cap="none" baseline="30000"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[2]</a:t>
            </a:r>
            <a:r>
              <a:rPr lang="en-US" sz="3600" b="0" i="0" u="none" strike="noStrike" cap="none" dirty="0">
                <a:solidFill>
                  <a:schemeClr val="dk1"/>
                </a:solidFill>
                <a:latin typeface="Calibri"/>
                <a:ea typeface="Calibri"/>
                <a:cs typeface="Calibri"/>
                <a:sym typeface="Calibri"/>
              </a:rPr>
              <a:t> </a:t>
            </a:r>
            <a:br>
              <a:rPr lang="en-US" sz="3600" b="0" i="0" u="none" strike="noStrike" cap="none" dirty="0">
                <a:solidFill>
                  <a:schemeClr val="dk1"/>
                </a:solidFill>
                <a:latin typeface="Calibri"/>
                <a:ea typeface="Calibri"/>
                <a:cs typeface="Calibri"/>
                <a:sym typeface="Calibri"/>
              </a:rPr>
            </a:br>
            <a:endParaRPr lang="en-US" sz="3600" b="0" i="0" u="none" strike="noStrike" cap="none" dirty="0">
              <a:solidFill>
                <a:schemeClr val="dk1"/>
              </a:solidFill>
              <a:latin typeface="Calibri"/>
              <a:ea typeface="Calibri"/>
              <a:cs typeface="Calibri"/>
              <a:sym typeface="Calibri"/>
            </a:endParaRPr>
          </a:p>
          <a:p>
            <a:pPr marL="228600" marR="0" lvl="0" indent="-228600" algn="l" rtl="0">
              <a:lnSpc>
                <a:spcPct val="120000"/>
              </a:lnSpc>
              <a:spcBef>
                <a:spcPts val="0"/>
              </a:spcBef>
              <a:spcAft>
                <a:spcPts val="0"/>
              </a:spcAft>
              <a:buClr>
                <a:schemeClr val="dk1"/>
              </a:buClr>
              <a:buSzPts val="2000"/>
              <a:buFont typeface="Calibri"/>
              <a:buChar char="•"/>
            </a:pPr>
            <a:r>
              <a:rPr lang="en-US" sz="3600" b="0" i="0" u="none" strike="noStrike" cap="none" dirty="0">
                <a:solidFill>
                  <a:schemeClr val="dk1"/>
                </a:solidFill>
                <a:latin typeface="Calibri"/>
                <a:ea typeface="Calibri"/>
                <a:cs typeface="Calibri"/>
                <a:sym typeface="Calibri"/>
              </a:rPr>
              <a:t>Official rules for matches were first written down in 1981.</a:t>
            </a:r>
            <a:r>
              <a:rPr lang="en-US" sz="3600" b="0" i="0" u="sng" strike="noStrike" cap="none" baseline="30000"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[3]</a:t>
            </a:r>
            <a:endParaRPr sz="3600" b="0" i="0" u="none" strike="noStrike" cap="none" dirty="0">
              <a:solidFill>
                <a:schemeClr val="dk1"/>
              </a:solidFill>
              <a:latin typeface="Calibri"/>
              <a:ea typeface="Calibri"/>
              <a:cs typeface="Calibri"/>
              <a:sym typeface="Calibri"/>
            </a:endParaRPr>
          </a:p>
        </p:txBody>
      </p:sp>
      <p:pic>
        <p:nvPicPr>
          <p:cNvPr id="121" name="Google Shape;121;p3" descr="Graphical user interface, application, company name&#10;&#10;Description automatically generated"/>
          <p:cNvPicPr preferRelativeResize="0"/>
          <p:nvPr/>
        </p:nvPicPr>
        <p:blipFill rotWithShape="1">
          <a:blip r:embed="rId8">
            <a:alphaModFix/>
          </a:blip>
          <a:srcRect b="27043"/>
          <a:stretch/>
        </p:blipFill>
        <p:spPr>
          <a:xfrm>
            <a:off x="10795783" y="6050685"/>
            <a:ext cx="1396217" cy="7461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ba7ba3de6e_0_0" descr="A picture containing drawing&#10;&#10;Description automatically generated"/>
          <p:cNvPicPr preferRelativeResize="0"/>
          <p:nvPr/>
        </p:nvPicPr>
        <p:blipFill rotWithShape="1">
          <a:blip r:embed="rId3">
            <a:alphaModFix amt="9000"/>
          </a:blip>
          <a:srcRect/>
          <a:stretch/>
        </p:blipFill>
        <p:spPr>
          <a:xfrm>
            <a:off x="-2498" y="19276"/>
            <a:ext cx="4662487" cy="6715126"/>
          </a:xfrm>
          <a:prstGeom prst="rect">
            <a:avLst/>
          </a:prstGeom>
          <a:noFill/>
          <a:ln>
            <a:noFill/>
          </a:ln>
        </p:spPr>
      </p:pic>
      <p:sp>
        <p:nvSpPr>
          <p:cNvPr id="106" name="Google Shape;106;gba7ba3de6e_0_0"/>
          <p:cNvSpPr txBox="1"/>
          <p:nvPr/>
        </p:nvSpPr>
        <p:spPr>
          <a:xfrm>
            <a:off x="420673" y="28575"/>
            <a:ext cx="113958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A BEGINNER’S GUIDE TO </a:t>
            </a:r>
            <a:r>
              <a:rPr lang="en-US" sz="4400" b="1">
                <a:solidFill>
                  <a:srgbClr val="00B0F0"/>
                </a:solidFill>
              </a:rPr>
              <a:t>FLOORBALL</a:t>
            </a:r>
            <a:endParaRPr sz="4400" b="1">
              <a:solidFill>
                <a:srgbClr val="00B0F0"/>
              </a:solidFill>
              <a:latin typeface="Arial"/>
              <a:ea typeface="Arial"/>
              <a:cs typeface="Arial"/>
              <a:sym typeface="Arial"/>
            </a:endParaRPr>
          </a:p>
        </p:txBody>
      </p:sp>
      <p:sp>
        <p:nvSpPr>
          <p:cNvPr id="107" name="Google Shape;107;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08" name="Google Shape;108;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09" name="Google Shape;109;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10" name="Google Shape;110;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11" name="Google Shape;111;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sp>
        <p:nvSpPr>
          <p:cNvPr id="112" name="Google Shape;112;gba7ba3de6e_0_0">
            <a:extLst>
              <a:ext uri="{C183D7F6-B498-43B3-948B-1728B52AA6E4}">
                <adec:decorative xmlns:adec="http://schemas.microsoft.com/office/drawing/2017/decorative" val="1"/>
              </a:ext>
            </a:extLst>
          </p:cNvPr>
          <p:cNvSpPr/>
          <p:nvPr/>
        </p:nvSpPr>
        <p:spPr>
          <a:xfrm>
            <a:off x="5977217" y="3244334"/>
            <a:ext cx="237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113" name="Google Shape;113;gba7ba3de6e_0_0" descr="A Beginner's Guide To ... presents all sports participating in The World Games 2022 in Birmingham, AL (USA). &#10;&#10;#25: FLOORBALL&#10;&#10;#twg2022 #RoadToBHM #floorball" title="A Beginner's Guide to  Floorball">
            <a:hlinkClick r:id="rId4"/>
          </p:cNvPr>
          <p:cNvPicPr preferRelativeResize="0"/>
          <p:nvPr/>
        </p:nvPicPr>
        <p:blipFill>
          <a:blip r:embed="rId5">
            <a:alphaModFix/>
          </a:blip>
          <a:stretch>
            <a:fillRect/>
          </a:stretch>
        </p:blipFill>
        <p:spPr>
          <a:xfrm>
            <a:off x="2262626" y="890575"/>
            <a:ext cx="7711900" cy="5783925"/>
          </a:xfrm>
          <a:prstGeom prst="rect">
            <a:avLst/>
          </a:prstGeom>
          <a:noFill/>
          <a:ln>
            <a:noFill/>
          </a:ln>
        </p:spPr>
      </p:pic>
      <p:pic>
        <p:nvPicPr>
          <p:cNvPr id="12" name="Google Shape;121;p3" descr="Graphical user interface, application, company name&#10;&#10;Description automatically generated">
            <a:extLst>
              <a:ext uri="{FF2B5EF4-FFF2-40B4-BE49-F238E27FC236}">
                <a16:creationId xmlns:a16="http://schemas.microsoft.com/office/drawing/2014/main" id="{37F02CE4-5D38-5D4B-82EC-A41E435EB090}"/>
              </a:ext>
            </a:extLst>
          </p:cNvPr>
          <p:cNvPicPr preferRelativeResize="0"/>
          <p:nvPr/>
        </p:nvPicPr>
        <p:blipFill rotWithShape="1">
          <a:blip r:embed="rId6">
            <a:alphaModFix/>
          </a:blip>
          <a:srcRect b="27043"/>
          <a:stretch/>
        </p:blipFill>
        <p:spPr>
          <a:xfrm>
            <a:off x="10795783" y="6050685"/>
            <a:ext cx="1396217" cy="74614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127" name="Google Shape;127;p4"/>
          <p:cNvSpPr txBox="1"/>
          <p:nvPr/>
        </p:nvSpPr>
        <p:spPr>
          <a:xfrm>
            <a:off x="420688" y="28575"/>
            <a:ext cx="5486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SWEDEN</a:t>
            </a:r>
            <a:endParaRPr sz="4400" b="1" i="0" u="none" strike="noStrike" cap="none">
              <a:solidFill>
                <a:srgbClr val="00B0F0"/>
              </a:solidFill>
              <a:latin typeface="Arial"/>
              <a:ea typeface="Arial"/>
              <a:cs typeface="Arial"/>
              <a:sym typeface="Arial"/>
            </a:endParaRPr>
          </a:p>
        </p:txBody>
      </p:sp>
      <p:pic>
        <p:nvPicPr>
          <p:cNvPr id="129" name="Google Shape;129;p4" descr="Image result for sweden on a map"/>
          <p:cNvPicPr preferRelativeResize="0"/>
          <p:nvPr/>
        </p:nvPicPr>
        <p:blipFill rotWithShape="1">
          <a:blip r:embed="rId4">
            <a:alphaModFix/>
          </a:blip>
          <a:srcRect/>
          <a:stretch/>
        </p:blipFill>
        <p:spPr>
          <a:xfrm>
            <a:off x="2502235" y="999544"/>
            <a:ext cx="7187525" cy="4285729"/>
          </a:xfrm>
          <a:prstGeom prst="rect">
            <a:avLst/>
          </a:prstGeom>
          <a:noFill/>
          <a:ln>
            <a:noFill/>
          </a:ln>
        </p:spPr>
      </p:pic>
      <p:sp>
        <p:nvSpPr>
          <p:cNvPr id="128" name="Google Shape;128;p4"/>
          <p:cNvSpPr txBox="1"/>
          <p:nvPr/>
        </p:nvSpPr>
        <p:spPr>
          <a:xfrm>
            <a:off x="3195519" y="5471248"/>
            <a:ext cx="5800959"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Gill Sans"/>
              <a:buNone/>
            </a:pPr>
            <a:r>
              <a:rPr lang="en-US" sz="3200" b="0" i="0" u="none" strike="noStrike" cap="none" dirty="0">
                <a:solidFill>
                  <a:srgbClr val="FF0000"/>
                </a:solidFill>
                <a:latin typeface="Gill Sans"/>
                <a:ea typeface="Gill Sans"/>
                <a:cs typeface="Gill Sans"/>
                <a:sym typeface="Gill Sans"/>
              </a:rPr>
              <a:t>World map with the country of  Sweden marked in red.  </a:t>
            </a:r>
            <a:endParaRPr sz="3200" b="0" i="0" u="none" strike="noStrike" cap="none" dirty="0">
              <a:solidFill>
                <a:schemeClr val="dk1"/>
              </a:solidFill>
              <a:latin typeface="Calibri"/>
              <a:ea typeface="Calibri"/>
              <a:cs typeface="Calibri"/>
              <a:sym typeface="Calibri"/>
            </a:endParaRPr>
          </a:p>
        </p:txBody>
      </p:sp>
      <p:pic>
        <p:nvPicPr>
          <p:cNvPr id="130" name="Google Shape;130;p4" descr="Graphical user interface, application, company name&#10;&#10;Description automatically generated"/>
          <p:cNvPicPr preferRelativeResize="0"/>
          <p:nvPr/>
        </p:nvPicPr>
        <p:blipFill rotWithShape="1">
          <a:blip r:embed="rId5">
            <a:alphaModFix/>
          </a:blip>
          <a:srcRect b="27043"/>
          <a:stretch/>
        </p:blipFill>
        <p:spPr>
          <a:xfrm>
            <a:off x="10795783" y="6050685"/>
            <a:ext cx="1396217" cy="746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5"/>
          <p:cNvSpPr txBox="1"/>
          <p:nvPr/>
        </p:nvSpPr>
        <p:spPr>
          <a:xfrm>
            <a:off x="420688" y="28575"/>
            <a:ext cx="7400698"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FLAG OF SWEDEN</a:t>
            </a:r>
            <a:endParaRPr sz="4400" b="1" i="0" u="none" strike="noStrike" cap="none">
              <a:solidFill>
                <a:srgbClr val="00B0F0"/>
              </a:solidFill>
              <a:latin typeface="Arial"/>
              <a:ea typeface="Arial"/>
              <a:cs typeface="Arial"/>
              <a:sym typeface="Arial"/>
            </a:endParaRPr>
          </a:p>
        </p:txBody>
      </p:sp>
      <p:pic>
        <p:nvPicPr>
          <p:cNvPr id="135" name="Google Shape;135;p5"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pic>
        <p:nvPicPr>
          <p:cNvPr id="138" name="Google Shape;138;p5" descr="Image result for sweden flag"/>
          <p:cNvPicPr preferRelativeResize="0"/>
          <p:nvPr/>
        </p:nvPicPr>
        <p:blipFill rotWithShape="1">
          <a:blip r:embed="rId4">
            <a:alphaModFix/>
          </a:blip>
          <a:srcRect/>
          <a:stretch/>
        </p:blipFill>
        <p:spPr>
          <a:xfrm>
            <a:off x="5180663" y="798016"/>
            <a:ext cx="3063909" cy="4889217"/>
          </a:xfrm>
          <a:prstGeom prst="rect">
            <a:avLst/>
          </a:prstGeom>
          <a:noFill/>
          <a:ln>
            <a:noFill/>
          </a:ln>
        </p:spPr>
      </p:pic>
      <p:sp>
        <p:nvSpPr>
          <p:cNvPr id="137" name="Google Shape;137;p5"/>
          <p:cNvSpPr txBox="1"/>
          <p:nvPr/>
        </p:nvSpPr>
        <p:spPr>
          <a:xfrm>
            <a:off x="2128500" y="6059984"/>
            <a:ext cx="916823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3200"/>
              <a:buFont typeface="Gill Sans"/>
              <a:buNone/>
            </a:pPr>
            <a:r>
              <a:rPr lang="en-US" sz="3200" b="0" i="0" u="none" strike="noStrike" cap="none" dirty="0">
                <a:solidFill>
                  <a:srgbClr val="FF0000"/>
                </a:solidFill>
                <a:latin typeface="Gill Sans"/>
                <a:ea typeface="Gill Sans"/>
                <a:cs typeface="Gill Sans"/>
                <a:sym typeface="Gill Sans"/>
              </a:rPr>
              <a:t>Sweden’s blue flag with a yellow cross in the center.</a:t>
            </a:r>
            <a:endParaRPr sz="3200" b="0" i="0" u="none" strike="noStrike" cap="none" dirty="0">
              <a:solidFill>
                <a:schemeClr val="dk1"/>
              </a:solidFill>
              <a:latin typeface="Calibri"/>
              <a:ea typeface="Calibri"/>
              <a:cs typeface="Calibri"/>
              <a:sym typeface="Calibri"/>
            </a:endParaRPr>
          </a:p>
        </p:txBody>
      </p:sp>
      <p:pic>
        <p:nvPicPr>
          <p:cNvPr id="139" name="Google Shape;139;p5" descr="Graphical user interface, application, company name&#10;&#10;Description automatically generated"/>
          <p:cNvPicPr preferRelativeResize="0"/>
          <p:nvPr/>
        </p:nvPicPr>
        <p:blipFill rotWithShape="1">
          <a:blip r:embed="rId5">
            <a:alphaModFix/>
          </a:blip>
          <a:srcRect b="27043"/>
          <a:stretch/>
        </p:blipFill>
        <p:spPr>
          <a:xfrm>
            <a:off x="11097821" y="6212095"/>
            <a:ext cx="1094179" cy="5847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Google Shape;145;p6"/>
          <p:cNvSpPr txBox="1"/>
          <p:nvPr/>
        </p:nvSpPr>
        <p:spPr>
          <a:xfrm>
            <a:off x="420687" y="28575"/>
            <a:ext cx="823345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i="0" u="none" strike="noStrike" cap="none">
                <a:solidFill>
                  <a:srgbClr val="00B0F0"/>
                </a:solidFill>
                <a:latin typeface="Arial"/>
                <a:ea typeface="Arial"/>
                <a:cs typeface="Arial"/>
                <a:sym typeface="Arial"/>
              </a:rPr>
              <a:t>FUN FACT ABOUT SWEDEN</a:t>
            </a:r>
            <a:endParaRPr sz="4400" b="1" i="0" u="none" strike="noStrike" cap="none">
              <a:solidFill>
                <a:srgbClr val="00B0F0"/>
              </a:solidFill>
              <a:latin typeface="Arial"/>
              <a:ea typeface="Arial"/>
              <a:cs typeface="Arial"/>
              <a:sym typeface="Arial"/>
            </a:endParaRPr>
          </a:p>
        </p:txBody>
      </p:sp>
      <p:pic>
        <p:nvPicPr>
          <p:cNvPr id="144" name="Google Shape;144;p6"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sp>
        <p:nvSpPr>
          <p:cNvPr id="146" name="Google Shape;146;p6"/>
          <p:cNvSpPr/>
          <p:nvPr/>
        </p:nvSpPr>
        <p:spPr>
          <a:xfrm>
            <a:off x="420687" y="1154277"/>
            <a:ext cx="10979828"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The most famous Swedish sporting event is the Vasaloppet (Vasa race) for cross-country skiers. It is the largest annual cross-country ski race in the world.</a:t>
            </a:r>
            <a:endParaRPr sz="3600">
              <a:solidFill>
                <a:schemeClr val="dk1"/>
              </a:solidFill>
              <a:latin typeface="Calibri"/>
              <a:ea typeface="Calibri"/>
              <a:cs typeface="Calibri"/>
              <a:sym typeface="Calibri"/>
            </a:endParaRPr>
          </a:p>
        </p:txBody>
      </p:sp>
      <p:pic>
        <p:nvPicPr>
          <p:cNvPr id="153" name="Google Shape;153;p6" descr="Athletes skiing in the snow during a cross-country race&#10;"/>
          <p:cNvPicPr preferRelativeResize="0"/>
          <p:nvPr/>
        </p:nvPicPr>
        <p:blipFill rotWithShape="1">
          <a:blip r:embed="rId4">
            <a:alphaModFix/>
          </a:blip>
          <a:srcRect/>
          <a:stretch/>
        </p:blipFill>
        <p:spPr>
          <a:xfrm>
            <a:off x="3558924" y="2937558"/>
            <a:ext cx="4471327" cy="3189226"/>
          </a:xfrm>
          <a:prstGeom prst="rect">
            <a:avLst/>
          </a:prstGeom>
          <a:noFill/>
          <a:ln>
            <a:noFill/>
          </a:ln>
        </p:spPr>
      </p:pic>
      <p:sp>
        <p:nvSpPr>
          <p:cNvPr id="147" name="Google Shape;147;p6" descr="Athletes skiing in the snow during a cross-country race.&#10;"/>
          <p:cNvSpPr txBox="1"/>
          <p:nvPr/>
        </p:nvSpPr>
        <p:spPr>
          <a:xfrm>
            <a:off x="1352550" y="6171555"/>
            <a:ext cx="948689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0000"/>
              </a:buClr>
              <a:buSzPts val="3200"/>
              <a:buFont typeface="Gill Sans"/>
              <a:buNone/>
            </a:pPr>
            <a:r>
              <a:rPr lang="en-US" sz="3200" b="0" i="0" u="none" strike="noStrike" cap="none" dirty="0">
                <a:solidFill>
                  <a:srgbClr val="FF0000"/>
                </a:solidFill>
                <a:latin typeface="Gill Sans"/>
                <a:ea typeface="Gill Sans"/>
                <a:cs typeface="Gill Sans"/>
                <a:sym typeface="Gill Sans"/>
              </a:rPr>
              <a:t>Athletes skiing in the snow during a cross-country race.</a:t>
            </a:r>
            <a:endParaRPr sz="3200" dirty="0">
              <a:solidFill>
                <a:schemeClr val="dk1"/>
              </a:solidFill>
              <a:latin typeface="Calibri"/>
              <a:ea typeface="Calibri"/>
              <a:cs typeface="Calibri"/>
              <a:sym typeface="Calibri"/>
            </a:endParaRPr>
          </a:p>
        </p:txBody>
      </p:sp>
      <p:sp>
        <p:nvSpPr>
          <p:cNvPr id="148" name="Google Shape;148;p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49" name="Google Shape;149;p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0" name="Google Shape;150;p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1" name="Google Shape;151;p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52" name="Google Shape;152;p6">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54" name="Google Shape;154;p6" descr="Graphical user interface, application, company name&#10;&#10;Description automatically generated"/>
          <p:cNvPicPr preferRelativeResize="0"/>
          <p:nvPr/>
        </p:nvPicPr>
        <p:blipFill rotWithShape="1">
          <a:blip r:embed="rId5">
            <a:alphaModFix/>
          </a:blip>
          <a:srcRect b="27043"/>
          <a:stretch/>
        </p:blipFill>
        <p:spPr>
          <a:xfrm>
            <a:off x="11097820" y="6212095"/>
            <a:ext cx="1094180" cy="5847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Google Shape;160;p7"/>
          <p:cNvSpPr txBox="1"/>
          <p:nvPr/>
        </p:nvSpPr>
        <p:spPr>
          <a:xfrm>
            <a:off x="420687" y="28575"/>
            <a:ext cx="823345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00B0F0"/>
                </a:solidFill>
                <a:latin typeface="Arial"/>
                <a:ea typeface="Arial"/>
                <a:cs typeface="Arial"/>
                <a:sym typeface="Arial"/>
              </a:rPr>
              <a:t>THE RULES OF FLOORBALL</a:t>
            </a:r>
            <a:endParaRPr sz="4400" b="1">
              <a:solidFill>
                <a:srgbClr val="00B0F0"/>
              </a:solidFill>
              <a:latin typeface="Arial"/>
              <a:ea typeface="Arial"/>
              <a:cs typeface="Arial"/>
              <a:sym typeface="Arial"/>
            </a:endParaRPr>
          </a:p>
        </p:txBody>
      </p:sp>
      <p:pic>
        <p:nvPicPr>
          <p:cNvPr id="159" name="Google Shape;159;p7" descr="A picture containing drawing&#10;&#10;Description automatically generated"/>
          <p:cNvPicPr preferRelativeResize="0"/>
          <p:nvPr/>
        </p:nvPicPr>
        <p:blipFill rotWithShape="1">
          <a:blip r:embed="rId3">
            <a:alphaModFix amt="9000"/>
          </a:blip>
          <a:srcRect/>
          <a:stretch/>
        </p:blipFill>
        <p:spPr>
          <a:xfrm>
            <a:off x="-2498" y="19276"/>
            <a:ext cx="4662487" cy="6715125"/>
          </a:xfrm>
          <a:prstGeom prst="rect">
            <a:avLst/>
          </a:prstGeom>
          <a:noFill/>
          <a:ln>
            <a:noFill/>
          </a:ln>
        </p:spPr>
      </p:pic>
      <p:pic>
        <p:nvPicPr>
          <p:cNvPr id="166" name="Google Shape;166;p7" descr="Graphical user interface, application, company name&#10;&#10;Description automatically generated"/>
          <p:cNvPicPr preferRelativeResize="0"/>
          <p:nvPr/>
        </p:nvPicPr>
        <p:blipFill rotWithShape="1">
          <a:blip r:embed="rId4">
            <a:alphaModFix/>
          </a:blip>
          <a:srcRect b="27043"/>
          <a:stretch/>
        </p:blipFill>
        <p:spPr>
          <a:xfrm>
            <a:off x="11070696" y="6197599"/>
            <a:ext cx="1121304" cy="599231"/>
          </a:xfrm>
          <a:prstGeom prst="rect">
            <a:avLst/>
          </a:prstGeom>
          <a:noFill/>
          <a:ln>
            <a:noFill/>
          </a:ln>
        </p:spPr>
      </p:pic>
      <p:pic>
        <p:nvPicPr>
          <p:cNvPr id="167" name="Google Shape;167;p7" descr="The Rules of Floorball - EXPLAINED!">
            <a:hlinkClick r:id="rId5"/>
          </p:cNvPr>
          <p:cNvPicPr preferRelativeResize="0"/>
          <p:nvPr/>
        </p:nvPicPr>
        <p:blipFill rotWithShape="1">
          <a:blip r:embed="rId6">
            <a:alphaModFix/>
          </a:blip>
          <a:srcRect/>
          <a:stretch/>
        </p:blipFill>
        <p:spPr>
          <a:xfrm>
            <a:off x="1261503" y="815063"/>
            <a:ext cx="9906559" cy="5597206"/>
          </a:xfrm>
          <a:prstGeom prst="rect">
            <a:avLst/>
          </a:prstGeom>
          <a:noFill/>
          <a:ln>
            <a:noFill/>
          </a:ln>
        </p:spPr>
      </p:pic>
      <p:sp>
        <p:nvSpPr>
          <p:cNvPr id="161" name="Google Shape;161;p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2" name="Google Shape;162;p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3" name="Google Shape;163;p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4" name="Google Shape;164;p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5" name="Google Shape;165;p7">
            <a:extLst>
              <a:ext uri="{C183D7F6-B498-43B3-948B-1728B52AA6E4}">
                <adec:decorative xmlns:adec="http://schemas.microsoft.com/office/drawing/2017/decorative" val="1"/>
              </a:ext>
            </a:extLst>
          </p:cNvPr>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928</Words>
  <Application>Microsoft Macintosh PowerPoint</Application>
  <PresentationFormat>Widescreen</PresentationFormat>
  <Paragraphs>173</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Arial</vt:lpstr>
      <vt:lpstr>Gill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Modified Equipment</vt:lpstr>
      <vt:lpstr>Modified equipment by grade</vt:lpstr>
      <vt:lpstr>Modified Equipment by grade</vt:lpstr>
      <vt:lpstr>Strategies for Inclusion</vt:lpstr>
      <vt:lpstr>Strategies for Inclusion</vt:lpstr>
      <vt:lpstr>Strategies for Inclusion</vt:lpstr>
      <vt:lpstr>Strategies for Inclusion</vt:lpstr>
      <vt:lpstr>For More Information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 Pierce</dc:creator>
  <cp:lastModifiedBy>Michaela Bromelow</cp:lastModifiedBy>
  <cp:revision>15</cp:revision>
  <dcterms:created xsi:type="dcterms:W3CDTF">2019-10-16T13:18:04Z</dcterms:created>
  <dcterms:modified xsi:type="dcterms:W3CDTF">2021-03-26T19:55:15Z</dcterms:modified>
</cp:coreProperties>
</file>