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6" r:id="rId10"/>
    <p:sldId id="265" r:id="rId11"/>
    <p:sldId id="264"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Gill Sans" panose="020B0502020104020203" pitchFamily="34" charset="-79"/>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qElYrjOA9h2T+H6AXi2F0if7UN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ndy Kirk" initial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6" d="100"/>
          <a:sy n="126" d="100"/>
        </p:scale>
        <p:origin x="6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6" name="Google Shape;1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4" name="Google Shape;1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4" name="Google Shape;21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0" name="Google Shape;23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4" name="Google Shape;2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57" name="Google Shape;2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2" name="Google Shape;2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6" name="Google Shape;28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2" name="Google Shape;30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0" name="Google Shape;33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4" name="Google Shape;34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6" name="Google Shape;38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0" name="Google Shape;40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6" name="Google Shape;4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2" name="Google Shape;4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48" name="Google Shape;4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4" name="Google Shape;46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78" name="Google Shape;47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6" name="Google Shape;13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 name="Google Shape;33;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4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youtube.com/watch?v=R7NcN-3-eA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twg2022.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youtube.com/watch/UnNUEvs2Ev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A picture containing drawing&#10;&#10;Description automatically generated"/>
          <p:cNvPicPr preferRelativeResize="0"/>
          <p:nvPr/>
        </p:nvPicPr>
        <p:blipFill rotWithShape="1">
          <a:blip r:embed="rId3">
            <a:alphaModFix/>
          </a:blip>
          <a:srcRect/>
          <a:stretch/>
        </p:blipFill>
        <p:spPr>
          <a:xfrm>
            <a:off x="144463" y="68263"/>
            <a:ext cx="4662487" cy="6715125"/>
          </a:xfrm>
          <a:prstGeom prst="rect">
            <a:avLst/>
          </a:prstGeom>
          <a:noFill/>
          <a:ln>
            <a:noFill/>
          </a:ln>
        </p:spPr>
      </p:pic>
      <p:sp>
        <p:nvSpPr>
          <p:cNvPr id="89" name="Google Shape;89;p1"/>
          <p:cNvSpPr txBox="1"/>
          <p:nvPr/>
        </p:nvSpPr>
        <p:spPr>
          <a:xfrm>
            <a:off x="5268912" y="871280"/>
            <a:ext cx="6251575"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B0F0"/>
                </a:solidFill>
                <a:latin typeface="Arial"/>
                <a:ea typeface="Arial"/>
                <a:cs typeface="Arial"/>
                <a:sym typeface="Arial"/>
              </a:rPr>
              <a:t>FLYING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B0F0"/>
                </a:solidFill>
                <a:latin typeface="Arial"/>
                <a:ea typeface="Arial"/>
                <a:cs typeface="Arial"/>
                <a:sym typeface="Arial"/>
              </a:rPr>
              <a:t>DISC</a:t>
            </a:r>
            <a:endParaRPr sz="1400" b="0" i="0" u="none" strike="noStrike" cap="none">
              <a:solidFill>
                <a:srgbClr val="000000"/>
              </a:solidFill>
              <a:latin typeface="Arial"/>
              <a:ea typeface="Arial"/>
              <a:cs typeface="Arial"/>
              <a:sym typeface="Arial"/>
            </a:endParaRPr>
          </a:p>
        </p:txBody>
      </p:sp>
      <p:sp>
        <p:nvSpPr>
          <p:cNvPr id="90" name="Google Shape;90;p1"/>
          <p:cNvSpPr txBox="1"/>
          <p:nvPr/>
        </p:nvSpPr>
        <p:spPr>
          <a:xfrm>
            <a:off x="6118225" y="4164013"/>
            <a:ext cx="4552950" cy="8937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The World Games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2022 Birmingham, USA</a:t>
            </a: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7385050" y="5392738"/>
            <a:ext cx="2861240"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Arial"/>
                <a:ea typeface="Arial"/>
                <a:cs typeface="Arial"/>
                <a:sym typeface="Arial"/>
              </a:rPr>
              <a:t>July 7 – </a:t>
            </a:r>
            <a:r>
              <a:rPr lang="en-US" sz="2000" b="1" i="0" u="none" strike="noStrike" cap="none"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17</a:t>
            </a:r>
            <a:r>
              <a:rPr lang="en-US" sz="2000" b="1" i="0" u="none" strike="noStrike" cap="none" dirty="0">
                <a:solidFill>
                  <a:schemeClr val="dk1"/>
                </a:solidFill>
                <a:latin typeface="Arial"/>
                <a:ea typeface="Arial"/>
                <a:cs typeface="Arial"/>
                <a:sym typeface="Arial"/>
              </a:rPr>
              <a:t>, 2022</a:t>
            </a:r>
            <a:endParaRPr sz="1400" b="0" i="0" u="none" strike="noStrike" cap="none" dirty="0">
              <a:solidFill>
                <a:srgbClr val="000000"/>
              </a:solidFill>
              <a:latin typeface="Arial"/>
              <a:ea typeface="Arial"/>
              <a:cs typeface="Arial"/>
              <a:sym typeface="Arial"/>
            </a:endParaRPr>
          </a:p>
        </p:txBody>
      </p:sp>
      <p:pic>
        <p:nvPicPr>
          <p:cNvPr id="92" name="Google Shape;92;p1"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1"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189" name="Google Shape;189;p11"/>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UNITED STATES INVENTOR</a:t>
            </a:r>
            <a:endParaRPr sz="4400" b="1" i="0" u="none" strike="noStrike" cap="none">
              <a:solidFill>
                <a:srgbClr val="00B0F0"/>
              </a:solidFill>
              <a:latin typeface="Arial"/>
              <a:ea typeface="Arial"/>
              <a:cs typeface="Arial"/>
              <a:sym typeface="Arial"/>
            </a:endParaRPr>
          </a:p>
        </p:txBody>
      </p:sp>
      <p:sp>
        <p:nvSpPr>
          <p:cNvPr id="190" name="Google Shape;190;p11"/>
          <p:cNvSpPr/>
          <p:nvPr/>
        </p:nvSpPr>
        <p:spPr>
          <a:xfrm>
            <a:off x="420687" y="1266572"/>
            <a:ext cx="5794096" cy="50783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In 1948, a Los Angeles building inspector named Walter Frederick Morrison and his partner Warren Franscioni invented a plastic flying disc with better accuracy than a tin pie plate and named it the Pluto Platter. </a:t>
            </a:r>
            <a:endParaRPr sz="1400" b="0" i="0" u="none" strike="noStrike" cap="none">
              <a:solidFill>
                <a:srgbClr val="000000"/>
              </a:solidFill>
              <a:latin typeface="Arial"/>
              <a:ea typeface="Arial"/>
              <a:cs typeface="Arial"/>
              <a:sym typeface="Arial"/>
            </a:endParaRPr>
          </a:p>
        </p:txBody>
      </p:sp>
      <p:sp>
        <p:nvSpPr>
          <p:cNvPr id="191" name="Google Shape;191;p1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92" name="Google Shape;192;p1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93" name="Google Shape;193;p1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94" name="Google Shape;194;p1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95" name="Google Shape;195;p1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96" name="Google Shape;196;p11" descr="Walter Frederick Morrison throwing a Pluto Platter."/>
          <p:cNvPicPr preferRelativeResize="0"/>
          <p:nvPr/>
        </p:nvPicPr>
        <p:blipFill rotWithShape="1">
          <a:blip r:embed="rId4">
            <a:alphaModFix/>
          </a:blip>
          <a:srcRect/>
          <a:stretch/>
        </p:blipFill>
        <p:spPr>
          <a:xfrm>
            <a:off x="6992474" y="1266572"/>
            <a:ext cx="4034256" cy="4089020"/>
          </a:xfrm>
          <a:prstGeom prst="rect">
            <a:avLst/>
          </a:prstGeom>
          <a:noFill/>
          <a:ln>
            <a:noFill/>
          </a:ln>
        </p:spPr>
      </p:pic>
      <p:sp>
        <p:nvSpPr>
          <p:cNvPr id="197" name="Google Shape;197;p11"/>
          <p:cNvSpPr txBox="1"/>
          <p:nvPr/>
        </p:nvSpPr>
        <p:spPr>
          <a:xfrm>
            <a:off x="6466928" y="5591428"/>
            <a:ext cx="5085347"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FF0000"/>
                </a:solidFill>
                <a:latin typeface="Gill Sans"/>
                <a:ea typeface="Gill Sans"/>
                <a:cs typeface="Gill Sans"/>
                <a:sym typeface="Gill Sans"/>
              </a:rPr>
              <a:t>Walter Frederick Morrison throwing a Pluto Platter.  </a:t>
            </a:r>
            <a:endParaRPr sz="2900" b="0" i="0" u="none" strike="noStrike" cap="none">
              <a:solidFill>
                <a:schemeClr val="dk1"/>
              </a:solidFill>
              <a:latin typeface="Calibri"/>
              <a:ea typeface="Calibri"/>
              <a:cs typeface="Calibri"/>
              <a:sym typeface="Calibri"/>
            </a:endParaRPr>
          </a:p>
        </p:txBody>
      </p:sp>
      <p:pic>
        <p:nvPicPr>
          <p:cNvPr id="198" name="Google Shape;198;p11"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0"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177" name="Google Shape;177;p10"/>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UNITED STATES HISTORY</a:t>
            </a:r>
            <a:endParaRPr sz="4400" b="1" i="0" u="none" strike="noStrike" cap="none">
              <a:solidFill>
                <a:srgbClr val="00B0F0"/>
              </a:solidFill>
              <a:latin typeface="Arial"/>
              <a:ea typeface="Arial"/>
              <a:cs typeface="Arial"/>
              <a:sym typeface="Arial"/>
            </a:endParaRPr>
          </a:p>
        </p:txBody>
      </p:sp>
      <p:sp>
        <p:nvSpPr>
          <p:cNvPr id="178" name="Google Shape;178;p10"/>
          <p:cNvSpPr/>
          <p:nvPr/>
        </p:nvSpPr>
        <p:spPr>
          <a:xfrm>
            <a:off x="420687" y="1266572"/>
            <a:ext cx="11354218"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The man behind the Frisbee's success, however, was the Southern Californian Edward Headrick, hired in 1964 as Wham-O's general manager and vice president of marketing. Headrick redesigned the Pluto Platter by reworking the mold, mainly to remove the names of the planets, but fortuitously increasing the rim thickness and mass in the process, creating a more controllable disc that could be thrown more accurately.</a:t>
            </a:r>
            <a:endParaRPr sz="1400" b="0" i="0" u="none" strike="noStrike" cap="none">
              <a:solidFill>
                <a:srgbClr val="000000"/>
              </a:solidFill>
              <a:latin typeface="Arial"/>
              <a:ea typeface="Arial"/>
              <a:cs typeface="Arial"/>
              <a:sym typeface="Arial"/>
            </a:endParaRPr>
          </a:p>
        </p:txBody>
      </p:sp>
      <p:sp>
        <p:nvSpPr>
          <p:cNvPr id="179" name="Google Shape;179;p1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80" name="Google Shape;180;p1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81" name="Google Shape;181;p1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82" name="Google Shape;182;p1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83" name="Google Shape;183;p10"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3"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217" name="Google Shape;217;p13"/>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INTRO TO FLYING DISC</a:t>
            </a:r>
            <a:endParaRPr sz="4400" b="1" i="0" u="none" strike="noStrike" cap="none">
              <a:solidFill>
                <a:srgbClr val="00B0F0"/>
              </a:solidFill>
              <a:latin typeface="Arial"/>
              <a:ea typeface="Arial"/>
              <a:cs typeface="Arial"/>
              <a:sym typeface="Arial"/>
            </a:endParaRPr>
          </a:p>
        </p:txBody>
      </p:sp>
      <p:sp>
        <p:nvSpPr>
          <p:cNvPr id="218" name="Google Shape;218;p1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9" name="Google Shape;219;p1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0" name="Google Shape;220;p1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1" name="Google Shape;221;p1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2" name="Google Shape;222;p1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3" name="Google Shape;223;p1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4" name="Google Shape;224;p13"/>
          <p:cNvSpPr/>
          <p:nvPr/>
        </p:nvSpPr>
        <p:spPr>
          <a:xfrm>
            <a:off x="148279" y="950053"/>
            <a:ext cx="6781910" cy="5632271"/>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Flying Disc is a limited-contact team sport, meaning that fouls are used to discourage contact between players. </a:t>
            </a:r>
            <a:r>
              <a:rPr lang="en-US" sz="36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It is a </a:t>
            </a:r>
            <a:r>
              <a:rPr lang="en-US" sz="3600" b="0" i="0" u="none" strike="noStrike" cap="none" dirty="0">
                <a:solidFill>
                  <a:schemeClr val="dk1"/>
                </a:solidFill>
                <a:latin typeface="Calibri"/>
                <a:ea typeface="Calibri"/>
                <a:cs typeface="Calibri"/>
                <a:sym typeface="Calibri"/>
              </a:rPr>
              <a:t>unique combination of:</a:t>
            </a:r>
            <a:endParaRPr lang="en-US" dirty="0">
              <a:ea typeface="Calibri"/>
            </a:endParaRPr>
          </a:p>
          <a:p>
            <a:pPr marR="0" lvl="0" algn="l" rtl="0">
              <a:lnSpc>
                <a:spcPct val="100000"/>
              </a:lnSpc>
              <a:spcBef>
                <a:spcPts val="0"/>
              </a:spcBef>
              <a:spcAft>
                <a:spcPts val="0"/>
              </a:spcAft>
              <a:buClr>
                <a:schemeClr val="dk1"/>
              </a:buClr>
              <a:buSzPts val="3600"/>
            </a:pPr>
            <a:r>
              <a:rPr lang="en-US" sz="3600" b="0" i="0" u="none" strike="noStrike" cap="none" dirty="0">
                <a:solidFill>
                  <a:schemeClr val="dk1"/>
                </a:solidFill>
                <a:latin typeface="Calibri"/>
                <a:ea typeface="Calibri"/>
                <a:cs typeface="Calibri"/>
                <a:sym typeface="Calibri"/>
              </a:rPr>
              <a:t>	- a flying disc as the object of </a:t>
            </a:r>
            <a:r>
              <a:rPr lang="en-US" sz="3600" dirty="0">
                <a:solidFill>
                  <a:schemeClr val="dk1"/>
                </a:solidFill>
                <a:latin typeface="Calibri"/>
                <a:ea typeface="Calibri"/>
                <a:cs typeface="Calibri"/>
                <a:sym typeface="Calibri"/>
              </a:rPr>
              <a:t>		   </a:t>
            </a:r>
            <a:r>
              <a:rPr lang="en-US" sz="3600" b="0" i="0" u="none" strike="noStrike" cap="none" dirty="0">
                <a:solidFill>
                  <a:schemeClr val="dk1"/>
                </a:solidFill>
                <a:latin typeface="Calibri"/>
                <a:ea typeface="Calibri"/>
                <a:cs typeface="Calibri"/>
                <a:sym typeface="Calibri"/>
              </a:rPr>
              <a:t>play (official size: 175 grams)</a:t>
            </a:r>
            <a:endParaRPr lang="en-US" dirty="0">
              <a:ea typeface="Calibri"/>
            </a:endParaRPr>
          </a:p>
          <a:p>
            <a:pPr marR="0" lvl="0" algn="l" rtl="0">
              <a:lnSpc>
                <a:spcPct val="100000"/>
              </a:lnSpc>
              <a:spcBef>
                <a:spcPts val="0"/>
              </a:spcBef>
              <a:spcAft>
                <a:spcPts val="0"/>
              </a:spcAft>
              <a:buClr>
                <a:schemeClr val="dk1"/>
              </a:buClr>
              <a:buSzPts val="3600"/>
            </a:pPr>
            <a:r>
              <a:rPr lang="en-US" sz="3600" dirty="0">
                <a:solidFill>
                  <a:schemeClr val="dk1"/>
                </a:solidFill>
                <a:latin typeface="Calibri"/>
                <a:ea typeface="Calibri"/>
                <a:cs typeface="Calibri"/>
                <a:sym typeface="Calibri"/>
              </a:rPr>
              <a:t>	- g</a:t>
            </a:r>
            <a:r>
              <a:rPr lang="en-US" sz="3600" b="0" i="0" u="none" strike="noStrike" cap="none" dirty="0">
                <a:solidFill>
                  <a:schemeClr val="dk1"/>
                </a:solidFill>
                <a:latin typeface="Calibri"/>
                <a:ea typeface="Calibri"/>
                <a:cs typeface="Calibri"/>
                <a:sym typeface="Calibri"/>
              </a:rPr>
              <a:t>ameplay elements from </a:t>
            </a:r>
            <a:br>
              <a:rPr lang="en-US" sz="3600" b="0" i="0" u="none" strike="noStrike" cap="none" dirty="0">
                <a:solidFill>
                  <a:schemeClr val="dk1"/>
                </a:solidFill>
                <a:latin typeface="Calibri"/>
                <a:ea typeface="Calibri"/>
                <a:cs typeface="Calibri"/>
                <a:sym typeface="Calibri"/>
              </a:rPr>
            </a:br>
            <a:r>
              <a:rPr lang="en-US" sz="3600" b="0" i="0" u="none" strike="noStrike" cap="none" dirty="0">
                <a:solidFill>
                  <a:schemeClr val="dk1"/>
                </a:solidFill>
                <a:latin typeface="Calibri"/>
                <a:ea typeface="Calibri"/>
                <a:cs typeface="Calibri"/>
                <a:sym typeface="Calibri"/>
              </a:rPr>
              <a:t>           Soccer (Football), Basketball, </a:t>
            </a:r>
            <a:br>
              <a:rPr lang="en-US" sz="3600" b="0" i="0" u="none" strike="noStrike" cap="none" dirty="0">
                <a:solidFill>
                  <a:schemeClr val="dk1"/>
                </a:solidFill>
                <a:latin typeface="Calibri"/>
                <a:ea typeface="Calibri"/>
                <a:cs typeface="Calibri"/>
                <a:sym typeface="Calibri"/>
              </a:rPr>
            </a:br>
            <a:r>
              <a:rPr lang="en-US" sz="3600" b="0" i="0" u="none" strike="noStrike" cap="none" dirty="0">
                <a:solidFill>
                  <a:schemeClr val="dk1"/>
                </a:solidFill>
                <a:latin typeface="Calibri"/>
                <a:ea typeface="Calibri"/>
                <a:cs typeface="Calibri"/>
                <a:sym typeface="Calibri"/>
              </a:rPr>
              <a:t>           and American Football</a:t>
            </a:r>
            <a:endParaRPr b="0" i="0" u="none" strike="noStrike" cap="none" dirty="0">
              <a:solidFill>
                <a:srgbClr val="000000"/>
              </a:solidFill>
              <a:latin typeface="Arial"/>
              <a:ea typeface="Arial"/>
              <a:cs typeface="Arial"/>
              <a:sym typeface="Arial"/>
            </a:endParaRPr>
          </a:p>
        </p:txBody>
      </p:sp>
      <p:pic>
        <p:nvPicPr>
          <p:cNvPr id="225" name="Google Shape;225;p13" descr="Green grass flying disc field with goal&#10;"/>
          <p:cNvPicPr preferRelativeResize="0"/>
          <p:nvPr/>
        </p:nvPicPr>
        <p:blipFill rotWithShape="1">
          <a:blip r:embed="rId4">
            <a:alphaModFix/>
          </a:blip>
          <a:srcRect/>
          <a:stretch/>
        </p:blipFill>
        <p:spPr>
          <a:xfrm>
            <a:off x="7080966" y="2294176"/>
            <a:ext cx="4677897" cy="2638979"/>
          </a:xfrm>
          <a:prstGeom prst="rect">
            <a:avLst/>
          </a:prstGeom>
          <a:noFill/>
          <a:ln>
            <a:noFill/>
          </a:ln>
        </p:spPr>
      </p:pic>
      <p:sp>
        <p:nvSpPr>
          <p:cNvPr id="226" name="Google Shape;226;p13"/>
          <p:cNvSpPr txBox="1"/>
          <p:nvPr/>
        </p:nvSpPr>
        <p:spPr>
          <a:xfrm>
            <a:off x="7372134" y="4933155"/>
            <a:ext cx="409556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dirty="0">
                <a:solidFill>
                  <a:srgbClr val="FF0000"/>
                </a:solidFill>
                <a:latin typeface="Gill Sans"/>
                <a:ea typeface="Gill Sans"/>
                <a:cs typeface="Gill Sans"/>
                <a:sym typeface="Gill Sans"/>
              </a:rPr>
              <a:t>Green grass flying disc field with goal.</a:t>
            </a:r>
            <a:endParaRPr sz="2900" b="0" i="0" u="none" strike="noStrike" cap="none" dirty="0">
              <a:solidFill>
                <a:schemeClr val="dk1"/>
              </a:solidFill>
              <a:latin typeface="Calibri"/>
              <a:ea typeface="Calibri"/>
              <a:cs typeface="Calibri"/>
              <a:sym typeface="Calibri"/>
            </a:endParaRPr>
          </a:p>
        </p:txBody>
      </p:sp>
      <p:pic>
        <p:nvPicPr>
          <p:cNvPr id="227" name="Google Shape;227;p13"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4"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233" name="Google Shape;233;p14"/>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INTRO TO FLYING DISC</a:t>
            </a:r>
            <a:endParaRPr sz="4400" b="1" i="0" u="none" strike="noStrike" cap="none">
              <a:solidFill>
                <a:srgbClr val="00B0F0"/>
              </a:solidFill>
              <a:latin typeface="Arial"/>
              <a:ea typeface="Arial"/>
              <a:cs typeface="Arial"/>
              <a:sym typeface="Arial"/>
            </a:endParaRPr>
          </a:p>
        </p:txBody>
      </p:sp>
      <p:sp>
        <p:nvSpPr>
          <p:cNvPr id="234" name="Google Shape;234;p14"/>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35" name="Google Shape;235;p14"/>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36" name="Google Shape;236;p14"/>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37" name="Google Shape;237;p14"/>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38" name="Google Shape;238;p14"/>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39" name="Google Shape;239;p14"/>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0" name="Google Shape;240;p14"/>
          <p:cNvSpPr/>
          <p:nvPr/>
        </p:nvSpPr>
        <p:spPr>
          <a:xfrm>
            <a:off x="148278" y="950053"/>
            <a:ext cx="11722879" cy="4185721"/>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Player-based officiating through "The Spirit of the Game.”</a:t>
            </a:r>
            <a:br>
              <a:rPr lang="en-US" sz="3600" b="0" i="0" u="none" strike="noStrike" cap="none" dirty="0">
                <a:solidFill>
                  <a:schemeClr val="dk1"/>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Spirit of the game makes Flying Disc a unique, fascinating, and demanding sport. But you have to know the rules first. Luckily there are only 10 simple rules you need to know before you can start playing. Since Ultimate is self-officiated, it's important for all the players to have a good understanding of the rules.</a:t>
            </a:r>
            <a:endParaRPr sz="1400" b="0" i="0" u="none" strike="noStrike" cap="none" dirty="0">
              <a:solidFill>
                <a:srgbClr val="000000"/>
              </a:solidFill>
              <a:latin typeface="Arial"/>
              <a:ea typeface="Arial"/>
              <a:cs typeface="Arial"/>
              <a:sym typeface="Arial"/>
            </a:endParaRPr>
          </a:p>
        </p:txBody>
      </p:sp>
      <p:pic>
        <p:nvPicPr>
          <p:cNvPr id="241" name="Google Shape;241;p14"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5"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247" name="Google Shape;247;p15"/>
          <p:cNvSpPr txBox="1"/>
          <p:nvPr/>
        </p:nvSpPr>
        <p:spPr>
          <a:xfrm>
            <a:off x="420673" y="28575"/>
            <a:ext cx="113958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A BEGINNER’S GUIDE TO FLYING DISC</a:t>
            </a:r>
            <a:endParaRPr sz="4400" b="1" i="0" u="none" strike="noStrike" cap="none">
              <a:solidFill>
                <a:srgbClr val="00B0F0"/>
              </a:solidFill>
              <a:latin typeface="Arial"/>
              <a:ea typeface="Arial"/>
              <a:cs typeface="Arial"/>
              <a:sym typeface="Arial"/>
            </a:endParaRPr>
          </a:p>
        </p:txBody>
      </p:sp>
      <p:sp>
        <p:nvSpPr>
          <p:cNvPr id="248" name="Google Shape;248;p1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9" name="Google Shape;249;p1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50" name="Google Shape;250;p1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51" name="Google Shape;251;p1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52" name="Google Shape;252;p1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53" name="Google Shape;253;p1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54" name="Google Shape;254;p15" descr="A person running on a field&#10;&#10;Description automatically generated with low confidence">
            <a:hlinkClick r:id="rId4"/>
          </p:cNvPr>
          <p:cNvPicPr preferRelativeResize="0"/>
          <p:nvPr/>
        </p:nvPicPr>
        <p:blipFill rotWithShape="1">
          <a:blip r:embed="rId5">
            <a:alphaModFix/>
          </a:blip>
          <a:srcRect/>
          <a:stretch/>
        </p:blipFill>
        <p:spPr>
          <a:xfrm>
            <a:off x="1172883" y="1073666"/>
            <a:ext cx="10083800" cy="508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6"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260" name="Google Shape;260;p16"/>
          <p:cNvSpPr txBox="1"/>
          <p:nvPr/>
        </p:nvSpPr>
        <p:spPr>
          <a:xfrm>
            <a:off x="420687" y="28575"/>
            <a:ext cx="99585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FLYING DISC FIELD</a:t>
            </a:r>
            <a:endParaRPr sz="4400" b="1" i="0" u="none" strike="noStrike" cap="none">
              <a:solidFill>
                <a:srgbClr val="00B0F0"/>
              </a:solidFill>
              <a:latin typeface="Arial"/>
              <a:ea typeface="Arial"/>
              <a:cs typeface="Arial"/>
              <a:sym typeface="Arial"/>
            </a:endParaRPr>
          </a:p>
        </p:txBody>
      </p:sp>
      <p:sp>
        <p:nvSpPr>
          <p:cNvPr id="261" name="Google Shape;261;p1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2" name="Google Shape;262;p1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3" name="Google Shape;263;p1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4" name="Google Shape;264;p1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5" name="Google Shape;265;p1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6" name="Google Shape;266;p1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67" name="Google Shape;267;p16" descr="Green rectangle depicting a flying disc field with goal line, side lines and end lines."/>
          <p:cNvPicPr preferRelativeResize="0"/>
          <p:nvPr/>
        </p:nvPicPr>
        <p:blipFill rotWithShape="1">
          <a:blip r:embed="rId4">
            <a:alphaModFix/>
          </a:blip>
          <a:srcRect/>
          <a:stretch/>
        </p:blipFill>
        <p:spPr>
          <a:xfrm>
            <a:off x="1029125" y="925923"/>
            <a:ext cx="10371316" cy="5006154"/>
          </a:xfrm>
          <a:prstGeom prst="rect">
            <a:avLst/>
          </a:prstGeom>
          <a:noFill/>
          <a:ln>
            <a:noFill/>
          </a:ln>
        </p:spPr>
      </p:pic>
      <p:sp>
        <p:nvSpPr>
          <p:cNvPr id="268" name="Google Shape;268;p16"/>
          <p:cNvSpPr txBox="1"/>
          <p:nvPr/>
        </p:nvSpPr>
        <p:spPr>
          <a:xfrm>
            <a:off x="1747057" y="5873155"/>
            <a:ext cx="8935452"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FF0000"/>
                </a:solidFill>
                <a:latin typeface="Gill Sans"/>
                <a:ea typeface="Gill Sans"/>
                <a:cs typeface="Gill Sans"/>
                <a:sym typeface="Gill Sans"/>
              </a:rPr>
              <a:t>Green rectangle depicting a flying disc field with goal line, side lines and end lines.</a:t>
            </a:r>
            <a:endParaRPr sz="2900" b="0" i="0" u="none" strike="noStrike" cap="none">
              <a:solidFill>
                <a:schemeClr val="dk1"/>
              </a:solidFill>
              <a:latin typeface="Calibri"/>
              <a:ea typeface="Calibri"/>
              <a:cs typeface="Calibri"/>
              <a:sym typeface="Calibri"/>
            </a:endParaRPr>
          </a:p>
        </p:txBody>
      </p:sp>
      <p:pic>
        <p:nvPicPr>
          <p:cNvPr id="269" name="Google Shape;269;p16"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7"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275" name="Google Shape;275;p17"/>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RULES</a:t>
            </a:r>
            <a:endParaRPr sz="4400" b="1" i="0" u="none" strike="noStrike" cap="none">
              <a:solidFill>
                <a:srgbClr val="00B0F0"/>
              </a:solidFill>
              <a:latin typeface="Arial"/>
              <a:ea typeface="Arial"/>
              <a:cs typeface="Arial"/>
              <a:sym typeface="Arial"/>
            </a:endParaRPr>
          </a:p>
        </p:txBody>
      </p:sp>
      <p:sp>
        <p:nvSpPr>
          <p:cNvPr id="276" name="Google Shape;276;p1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77" name="Google Shape;277;p1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78" name="Google Shape;278;p1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79" name="Google Shape;279;p1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80" name="Google Shape;280;p1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81" name="Google Shape;281;p1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82" name="Google Shape;282;p17"/>
          <p:cNvSpPr/>
          <p:nvPr/>
        </p:nvSpPr>
        <p:spPr>
          <a:xfrm>
            <a:off x="148278" y="950053"/>
            <a:ext cx="11722879" cy="538604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The line is always out of bounds.</a:t>
            </a:r>
            <a:br>
              <a:rPr lang="en-US" sz="3600" b="0" i="0" u="none" strike="noStrike" cap="none" dirty="0">
                <a:solidFill>
                  <a:schemeClr val="dk1"/>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The "player with the best perspective" should make the call when play is potentially out of bounds.</a:t>
            </a:r>
            <a:br>
              <a:rPr lang="en-US" sz="3600" b="0" i="0" u="none" strike="noStrike" cap="none" dirty="0">
                <a:solidFill>
                  <a:schemeClr val="dk1"/>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Touching or dropping the pull is a turnover.</a:t>
            </a:r>
            <a:br>
              <a:rPr lang="en-US" sz="3600" b="0" i="0" u="none" strike="noStrike" cap="none" dirty="0">
                <a:solidFill>
                  <a:schemeClr val="dk1"/>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The marker has to be within 3 meters in order to start the stall count and must loudly state </a:t>
            </a:r>
            <a:r>
              <a:rPr lang="en-US" sz="3600" dirty="0">
                <a:solidFill>
                  <a:schemeClr val="dk1"/>
                </a:solidFill>
                <a:latin typeface="Calibri"/>
                <a:ea typeface="Calibri"/>
                <a:cs typeface="Calibri"/>
                <a:sym typeface="Calibri"/>
              </a:rPr>
              <a:t>“</a:t>
            </a:r>
            <a:r>
              <a:rPr lang="en-US" sz="3600" b="0" i="0" u="none" strike="noStrike" cap="none" dirty="0">
                <a:solidFill>
                  <a:schemeClr val="dk1"/>
                </a:solidFill>
                <a:latin typeface="Calibri"/>
                <a:ea typeface="Calibri"/>
                <a:cs typeface="Calibri"/>
                <a:sym typeface="Calibri"/>
              </a:rPr>
              <a:t>stalling" </a:t>
            </a:r>
            <a:r>
              <a:rPr lang="en-US" sz="3600" b="0" i="0" u="none" strike="noStrike" cap="non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just before</a:t>
            </a:r>
            <a:r>
              <a:rPr lang="en-US" sz="3600" b="0" i="0" u="none" strike="noStrike" cap="none" dirty="0">
                <a:solidFill>
                  <a:schemeClr val="dk1"/>
                </a:solidFill>
                <a:latin typeface="Calibri"/>
                <a:ea typeface="Calibri"/>
                <a:cs typeface="Calibri"/>
                <a:sym typeface="Calibri"/>
              </a:rPr>
              <a:t> counting to 10.</a:t>
            </a:r>
            <a:br>
              <a:rPr lang="en-US" sz="3600" b="0" i="0" u="none" strike="noStrike" cap="none" dirty="0">
                <a:solidFill>
                  <a:schemeClr val="dk1"/>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Contact should be avoided at all times. </a:t>
            </a:r>
            <a:endParaRPr sz="1400" b="0" i="0" u="none" strike="noStrike" cap="none" dirty="0">
              <a:solidFill>
                <a:srgbClr val="000000"/>
              </a:solidFill>
              <a:latin typeface="Arial"/>
              <a:ea typeface="Arial"/>
              <a:cs typeface="Arial"/>
              <a:sym typeface="Arial"/>
            </a:endParaRPr>
          </a:p>
        </p:txBody>
      </p:sp>
      <p:pic>
        <p:nvPicPr>
          <p:cNvPr id="283" name="Google Shape;283;p17"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8"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289" name="Google Shape;289;p18"/>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RULES</a:t>
            </a:r>
            <a:endParaRPr sz="4400" b="1" i="0" u="none" strike="noStrike" cap="none">
              <a:solidFill>
                <a:srgbClr val="00B0F0"/>
              </a:solidFill>
              <a:latin typeface="Arial"/>
              <a:ea typeface="Arial"/>
              <a:cs typeface="Arial"/>
              <a:sym typeface="Arial"/>
            </a:endParaRPr>
          </a:p>
        </p:txBody>
      </p:sp>
      <p:sp>
        <p:nvSpPr>
          <p:cNvPr id="290" name="Google Shape;290;p1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1" name="Google Shape;291;p1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2" name="Google Shape;292;p1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4" name="Google Shape;294;p1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5" name="Google Shape;295;p1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6" name="Google Shape;296;p18"/>
          <p:cNvSpPr/>
          <p:nvPr/>
        </p:nvSpPr>
        <p:spPr>
          <a:xfrm>
            <a:off x="148279" y="950053"/>
            <a:ext cx="5947722" cy="5847714"/>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When catching a disc, the receiver should </a:t>
            </a:r>
            <a:r>
              <a:rPr lang="en-US" sz="3600" b="0" i="0" u="none" strike="noStrike" cap="non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take</a:t>
            </a:r>
            <a:r>
              <a:rPr lang="en-US" sz="3600" b="0" i="0" u="none" strike="noStrike" cap="none" dirty="0">
                <a:solidFill>
                  <a:schemeClr val="dk1"/>
                </a:solidFill>
                <a:latin typeface="Calibri"/>
                <a:ea typeface="Calibri"/>
                <a:cs typeface="Calibri"/>
                <a:sym typeface="Calibri"/>
              </a:rPr>
              <a:t> only the minimum number of steps required to stop moving. If additional steps are taken, it is a foul.</a:t>
            </a:r>
            <a:br>
              <a:rPr lang="en-US" sz="3600" b="0" i="0" u="none" strike="noStrike" cap="none" dirty="0">
                <a:solidFill>
                  <a:schemeClr val="dk1"/>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If the disc is caught by both the offense and defense, the offense retains possession.</a:t>
            </a:r>
            <a:endParaRPr sz="1400" b="0" i="0" u="none" strike="noStrike" cap="none" dirty="0">
              <a:solidFill>
                <a:srgbClr val="000000"/>
              </a:solidFill>
              <a:latin typeface="Arial"/>
              <a:ea typeface="Arial"/>
              <a:cs typeface="Arial"/>
              <a:sym typeface="Arial"/>
            </a:endParaRPr>
          </a:p>
        </p:txBody>
      </p:sp>
      <p:pic>
        <p:nvPicPr>
          <p:cNvPr id="297" name="Google Shape;297;p18" descr="Girl in a blue shirt smiling while holding a disc."/>
          <p:cNvPicPr preferRelativeResize="0"/>
          <p:nvPr/>
        </p:nvPicPr>
        <p:blipFill rotWithShape="1">
          <a:blip r:embed="rId4">
            <a:alphaModFix/>
          </a:blip>
          <a:srcRect/>
          <a:stretch/>
        </p:blipFill>
        <p:spPr>
          <a:xfrm>
            <a:off x="7267134" y="1097463"/>
            <a:ext cx="3220306" cy="4293741"/>
          </a:xfrm>
          <a:prstGeom prst="rect">
            <a:avLst/>
          </a:prstGeom>
          <a:noFill/>
          <a:ln>
            <a:noFill/>
          </a:ln>
        </p:spPr>
      </p:pic>
      <p:sp>
        <p:nvSpPr>
          <p:cNvPr id="298" name="Google Shape;298;p18"/>
          <p:cNvSpPr txBox="1"/>
          <p:nvPr/>
        </p:nvSpPr>
        <p:spPr>
          <a:xfrm>
            <a:off x="6819005" y="5415524"/>
            <a:ext cx="409556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FF0000"/>
                </a:solidFill>
                <a:latin typeface="Gill Sans"/>
                <a:ea typeface="Gill Sans"/>
                <a:cs typeface="Gill Sans"/>
                <a:sym typeface="Gill Sans"/>
              </a:rPr>
              <a:t>Girl in a blue shirt smiling while holding a disc.</a:t>
            </a:r>
            <a:endParaRPr sz="2900" b="0" i="0" u="none" strike="noStrike" cap="none">
              <a:solidFill>
                <a:schemeClr val="dk1"/>
              </a:solidFill>
              <a:latin typeface="Calibri"/>
              <a:ea typeface="Calibri"/>
              <a:cs typeface="Calibri"/>
              <a:sym typeface="Calibri"/>
            </a:endParaRPr>
          </a:p>
        </p:txBody>
      </p:sp>
      <p:pic>
        <p:nvPicPr>
          <p:cNvPr id="299" name="Google Shape;299;p18"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9"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305" name="Google Shape;305;p19"/>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SPORTSMANSHIP</a:t>
            </a:r>
            <a:endParaRPr sz="4400" b="1" i="0" u="none" strike="noStrike" cap="none">
              <a:solidFill>
                <a:srgbClr val="00B0F0"/>
              </a:solidFill>
              <a:latin typeface="Arial"/>
              <a:ea typeface="Arial"/>
              <a:cs typeface="Arial"/>
              <a:sym typeface="Arial"/>
            </a:endParaRPr>
          </a:p>
        </p:txBody>
      </p:sp>
      <p:sp>
        <p:nvSpPr>
          <p:cNvPr id="306" name="Google Shape;306;p1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07" name="Google Shape;307;p1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08" name="Google Shape;308;p1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09" name="Google Shape;309;p1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2" name="Google Shape;312;p19"/>
          <p:cNvSpPr/>
          <p:nvPr/>
        </p:nvSpPr>
        <p:spPr>
          <a:xfrm>
            <a:off x="148278" y="950053"/>
            <a:ext cx="11754963" cy="36317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The Golden Rule: Treat Others as You Would Want to be Treated; Spirit of the Game. </a:t>
            </a:r>
            <a:br>
              <a:rPr lang="en-US" sz="3600" b="1" i="0" u="none" strike="noStrike" cap="none" dirty="0">
                <a:solidFill>
                  <a:schemeClr val="dk1"/>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Give yourself some time and room to breathe after a disputed play, close call, or a hard foul. If you wait just a few seconds you will feel yourself calm down and be able to focus on the facts of the play. </a:t>
            </a:r>
            <a:endParaRPr sz="1400" b="0" i="0" u="none" strike="noStrike" cap="none" dirty="0">
              <a:solidFill>
                <a:srgbClr val="000000"/>
              </a:solidFill>
              <a:latin typeface="Arial"/>
              <a:ea typeface="Arial"/>
              <a:cs typeface="Arial"/>
              <a:sym typeface="Arial"/>
            </a:endParaRPr>
          </a:p>
        </p:txBody>
      </p:sp>
      <p:pic>
        <p:nvPicPr>
          <p:cNvPr id="313" name="Google Shape;313;p19"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0"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319" name="Google Shape;319;p20"/>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SPORTSMANSHIP</a:t>
            </a:r>
            <a:endParaRPr sz="4400" b="1" i="0" u="none" strike="noStrike" cap="none">
              <a:solidFill>
                <a:srgbClr val="00B0F0"/>
              </a:solidFill>
              <a:latin typeface="Arial"/>
              <a:ea typeface="Arial"/>
              <a:cs typeface="Arial"/>
              <a:sym typeface="Arial"/>
            </a:endParaRPr>
          </a:p>
        </p:txBody>
      </p:sp>
      <p:sp>
        <p:nvSpPr>
          <p:cNvPr id="320" name="Google Shape;320;p2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1" name="Google Shape;321;p2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2" name="Google Shape;322;p2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3" name="Google Shape;323;p2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4" name="Google Shape;324;p2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5" name="Google Shape;325;p2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6" name="Google Shape;326;p20"/>
          <p:cNvSpPr/>
          <p:nvPr/>
        </p:nvSpPr>
        <p:spPr>
          <a:xfrm>
            <a:off x="148278" y="950053"/>
            <a:ext cx="11754963" cy="2990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Calibri"/>
                <a:ea typeface="Calibri"/>
                <a:cs typeface="Calibri"/>
                <a:sym typeface="Calibri"/>
              </a:rPr>
              <a:t>When You Do The Right Thing, People Notice</a:t>
            </a:r>
            <a:endParaRPr sz="3600" b="0" i="0" u="none" strike="noStrike" cap="none" dirty="0">
              <a:solidFill>
                <a:schemeClr val="dk1"/>
              </a:solidFill>
              <a:latin typeface="Calibri"/>
              <a:ea typeface="Calibri"/>
              <a:cs typeface="Calibri"/>
              <a:sym typeface="Calibri"/>
            </a:endParaRPr>
          </a:p>
          <a:p>
            <a:pPr marL="571500" marR="0" lvl="0" indent="-571500" algn="l" rtl="0">
              <a:lnSpc>
                <a:spcPct val="100000"/>
              </a:lnSpc>
              <a:spcBef>
                <a:spcPts val="1000"/>
              </a:spcBef>
              <a:spcAft>
                <a:spcPts val="0"/>
              </a:spcAft>
              <a:buClr>
                <a:srgbClr val="000000"/>
              </a:buClr>
              <a:buSzPts val="3600"/>
              <a:buFont typeface="Arial" panose="020B0604020202020204" pitchFamily="34" charset="0"/>
              <a:buChar char="•"/>
            </a:pPr>
            <a:r>
              <a:rPr lang="en-US" sz="3600" b="0" i="0" u="none" strike="noStrike" cap="none" dirty="0">
                <a:solidFill>
                  <a:srgbClr val="000000"/>
                </a:solidFill>
                <a:latin typeface="Calibri"/>
                <a:ea typeface="Calibri"/>
                <a:cs typeface="Calibri"/>
                <a:sym typeface="Calibri"/>
              </a:rPr>
              <a:t>You may know you've done the right thing, but it can be hard sometimes when there is no obvious praise. However, over time you will see that your opponents and teammates respect you more and more.</a:t>
            </a:r>
            <a:endParaRPr sz="3600" b="0" i="0" u="none" strike="noStrike" cap="none" dirty="0">
              <a:solidFill>
                <a:srgbClr val="B71E42"/>
              </a:solidFill>
              <a:latin typeface="Calibri"/>
              <a:ea typeface="Calibri"/>
              <a:cs typeface="Calibri"/>
              <a:sym typeface="Calibri"/>
            </a:endParaRPr>
          </a:p>
        </p:txBody>
      </p:sp>
      <p:pic>
        <p:nvPicPr>
          <p:cNvPr id="327" name="Google Shape;327;p20"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98" name="Google Shape;98;p2"/>
          <p:cNvSpPr txBox="1"/>
          <p:nvPr/>
        </p:nvSpPr>
        <p:spPr>
          <a:xfrm>
            <a:off x="420688" y="28575"/>
            <a:ext cx="795521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HISTORY OF FLYING DISC</a:t>
            </a:r>
            <a:endParaRPr sz="4400" b="1" i="0" u="none" strike="noStrike" cap="none">
              <a:solidFill>
                <a:srgbClr val="00B0F0"/>
              </a:solidFill>
              <a:latin typeface="Arial"/>
              <a:ea typeface="Arial"/>
              <a:cs typeface="Arial"/>
              <a:sym typeface="Arial"/>
            </a:endParaRPr>
          </a:p>
        </p:txBody>
      </p:sp>
      <p:sp>
        <p:nvSpPr>
          <p:cNvPr id="99" name="Google Shape;99;p2"/>
          <p:cNvSpPr/>
          <p:nvPr/>
        </p:nvSpPr>
        <p:spPr>
          <a:xfrm>
            <a:off x="444500" y="1182688"/>
            <a:ext cx="11099800" cy="408107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20000"/>
              </a:lnSpc>
              <a:spcBef>
                <a:spcPts val="0"/>
              </a:spcBef>
              <a:spcAft>
                <a:spcPts val="0"/>
              </a:spcAft>
              <a:buClr>
                <a:schemeClr val="dk1"/>
              </a:buClr>
              <a:buSzPts val="2000"/>
              <a:buFont typeface="Calibri"/>
              <a:buChar char="•"/>
            </a:pPr>
            <a:r>
              <a:rPr lang="en-US" sz="3600" b="0" i="0" u="none" strike="noStrike" cap="none" dirty="0">
                <a:solidFill>
                  <a:schemeClr val="dk1"/>
                </a:solidFill>
                <a:latin typeface="Calibri"/>
                <a:ea typeface="Calibri"/>
                <a:cs typeface="Calibri"/>
                <a:sym typeface="Calibri"/>
              </a:rPr>
              <a:t>The Ancient Greeks were competing in discus from the 8th century BC. People threw other disc-like objects throughout the centuries. But it wasn’t until the early 20th century, when the love of a food item in the United </a:t>
            </a:r>
            <a:r>
              <a:rPr lang="en-US" sz="3600" b="0" i="0" u="none" strike="noStrike" cap="non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States</a:t>
            </a:r>
            <a:r>
              <a:rPr lang="en-US" sz="3600" b="0" i="0" u="none" strike="noStrike" cap="none" dirty="0">
                <a:solidFill>
                  <a:schemeClr val="tx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t>
            </a:r>
            <a:r>
              <a:rPr lang="en-US" sz="3600" b="0" i="0" u="none" strike="noStrike" cap="none" dirty="0">
                <a:solidFill>
                  <a:srgbClr val="FF0000"/>
                </a:solidFill>
                <a:latin typeface="Calibri"/>
                <a:ea typeface="Calibri"/>
                <a:cs typeface="Calibri"/>
                <a:sym typeface="Calibri"/>
              </a:rPr>
              <a:t> </a:t>
            </a:r>
            <a:r>
              <a:rPr lang="en-US" sz="3600" b="0" i="0" u="none" strike="noStrike" cap="none" dirty="0">
                <a:solidFill>
                  <a:schemeClr val="dk1"/>
                </a:solidFill>
                <a:latin typeface="Calibri"/>
                <a:ea typeface="Calibri"/>
                <a:cs typeface="Calibri"/>
                <a:sym typeface="Calibri"/>
              </a:rPr>
              <a:t>combined with the love of throwing disc-like objects, helped make Frisbee more mainstream.</a:t>
            </a:r>
            <a:endParaRPr sz="1400" b="0" i="0" u="none" strike="noStrike" cap="none" dirty="0">
              <a:solidFill>
                <a:srgbClr val="000000"/>
              </a:solidFill>
              <a:latin typeface="Arial"/>
              <a:ea typeface="Arial"/>
              <a:cs typeface="Arial"/>
              <a:sym typeface="Arial"/>
            </a:endParaRPr>
          </a:p>
        </p:txBody>
      </p:sp>
      <p:pic>
        <p:nvPicPr>
          <p:cNvPr id="100" name="Google Shape;100;p2"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1"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333" name="Google Shape;333;p21"/>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SPORTSMANSHIP</a:t>
            </a:r>
            <a:endParaRPr sz="4400" b="1" i="0" u="none" strike="noStrike" cap="none">
              <a:solidFill>
                <a:srgbClr val="00B0F0"/>
              </a:solidFill>
              <a:latin typeface="Arial"/>
              <a:ea typeface="Arial"/>
              <a:cs typeface="Arial"/>
              <a:sym typeface="Arial"/>
            </a:endParaRPr>
          </a:p>
        </p:txBody>
      </p:sp>
      <p:sp>
        <p:nvSpPr>
          <p:cNvPr id="334" name="Google Shape;334;p2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5" name="Google Shape;335;p2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6" name="Google Shape;336;p2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7" name="Google Shape;337;p2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8" name="Google Shape;338;p2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9" name="Google Shape;339;p2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40" name="Google Shape;340;p21"/>
          <p:cNvSpPr/>
          <p:nvPr/>
        </p:nvSpPr>
        <p:spPr>
          <a:xfrm>
            <a:off x="148278" y="950053"/>
            <a:ext cx="11754963" cy="55912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Calibri"/>
                <a:ea typeface="Calibri"/>
                <a:cs typeface="Calibri"/>
                <a:sym typeface="Calibri"/>
              </a:rPr>
              <a:t>Be Generous With Praise</a:t>
            </a:r>
            <a:endParaRPr sz="3600" b="0" i="0" u="none" strike="noStrike" cap="none" dirty="0">
              <a:solidFill>
                <a:schemeClr val="dk1"/>
              </a:solidFill>
              <a:latin typeface="Calibri"/>
              <a:ea typeface="Calibri"/>
              <a:cs typeface="Calibri"/>
              <a:sym typeface="Calibri"/>
            </a:endParaRPr>
          </a:p>
          <a:p>
            <a:pPr marL="571500" marR="0" lvl="0" indent="-571500" algn="l" rtl="0">
              <a:lnSpc>
                <a:spcPct val="100000"/>
              </a:lnSpc>
              <a:spcBef>
                <a:spcPts val="1000"/>
              </a:spcBef>
              <a:spcAft>
                <a:spcPts val="0"/>
              </a:spcAft>
              <a:buClr>
                <a:srgbClr val="000000"/>
              </a:buClr>
              <a:buSzPts val="3600"/>
              <a:buFont typeface="Arial" panose="020B0604020202020204" pitchFamily="34" charset="0"/>
              <a:buChar char="•"/>
            </a:pPr>
            <a:r>
              <a:rPr lang="en-US" sz="3600" b="0" i="0" u="none" strike="noStrike" cap="none" dirty="0">
                <a:solidFill>
                  <a:srgbClr val="000000"/>
                </a:solidFill>
                <a:latin typeface="Calibri"/>
                <a:ea typeface="Calibri"/>
                <a:cs typeface="Calibri"/>
                <a:sym typeface="Calibri"/>
              </a:rPr>
              <a:t>Complimenting the other team’s good play or a teammate’s honesty raise the energy level of everyone in the game.</a:t>
            </a:r>
            <a:endParaRPr sz="3600" b="0" i="0" u="none" strike="noStrike" cap="none" dirty="0">
              <a:solidFill>
                <a:srgbClr val="B71E42"/>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3600"/>
              <a:buFont typeface="Arial"/>
              <a:buNone/>
            </a:pPr>
            <a:endParaRPr sz="36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3600"/>
              <a:buFont typeface="Arial"/>
              <a:buNone/>
            </a:pPr>
            <a:r>
              <a:rPr lang="en-US" sz="3600" b="1" i="0" u="none" strike="noStrike" cap="none" dirty="0">
                <a:solidFill>
                  <a:srgbClr val="000000"/>
                </a:solidFill>
                <a:latin typeface="Calibri"/>
                <a:ea typeface="Calibri"/>
                <a:cs typeface="Calibri"/>
                <a:sym typeface="Calibri"/>
              </a:rPr>
              <a:t>Impressions Linger</a:t>
            </a:r>
            <a:endParaRPr sz="3600" b="0" i="0" u="none" strike="noStrike" cap="none" dirty="0">
              <a:solidFill>
                <a:schemeClr val="dk1"/>
              </a:solidFill>
              <a:latin typeface="Calibri"/>
              <a:ea typeface="Calibri"/>
              <a:cs typeface="Calibri"/>
              <a:sym typeface="Calibri"/>
            </a:endParaRPr>
          </a:p>
          <a:p>
            <a:pPr marL="571500" marR="0" lvl="0" indent="-571500" algn="l" rtl="0">
              <a:lnSpc>
                <a:spcPct val="100000"/>
              </a:lnSpc>
              <a:spcBef>
                <a:spcPts val="1000"/>
              </a:spcBef>
              <a:spcAft>
                <a:spcPts val="0"/>
              </a:spcAft>
              <a:buClr>
                <a:srgbClr val="000000"/>
              </a:buClr>
              <a:buSzPts val="3600"/>
              <a:buFont typeface="Arial" panose="020B0604020202020204" pitchFamily="34" charset="0"/>
              <a:buChar char="•"/>
            </a:pPr>
            <a:r>
              <a:rPr lang="en-US" sz="3600" b="0" i="0" u="none" strike="noStrike" cap="none" dirty="0">
                <a:solidFill>
                  <a:srgbClr val="000000"/>
                </a:solidFill>
                <a:latin typeface="Calibri"/>
                <a:ea typeface="Calibri"/>
                <a:cs typeface="Calibri"/>
                <a:sym typeface="Calibri"/>
              </a:rPr>
              <a:t>The impressions your teammates and opponents have formed of you will linger for many seasons to come, so this inspires good conduct and the SOTG even more.</a:t>
            </a:r>
            <a:endParaRPr sz="3600" b="0" i="0" u="none" strike="noStrike" cap="none" dirty="0">
              <a:solidFill>
                <a:srgbClr val="B71E42"/>
              </a:solidFill>
              <a:latin typeface="Calibri"/>
              <a:ea typeface="Calibri"/>
              <a:cs typeface="Calibri"/>
              <a:sym typeface="Calibri"/>
            </a:endParaRPr>
          </a:p>
        </p:txBody>
      </p:sp>
      <p:pic>
        <p:nvPicPr>
          <p:cNvPr id="341" name="Google Shape;341;p21"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22"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347" name="Google Shape;347;p22"/>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SPORTSMANSHIP</a:t>
            </a:r>
            <a:endParaRPr sz="4400" b="1" i="0" u="none" strike="noStrike" cap="none">
              <a:solidFill>
                <a:srgbClr val="00B0F0"/>
              </a:solidFill>
              <a:latin typeface="Arial"/>
              <a:ea typeface="Arial"/>
              <a:cs typeface="Arial"/>
              <a:sym typeface="Arial"/>
            </a:endParaRPr>
          </a:p>
        </p:txBody>
      </p:sp>
      <p:sp>
        <p:nvSpPr>
          <p:cNvPr id="348" name="Google Shape;348;p2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49" name="Google Shape;349;p2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50" name="Google Shape;350;p2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51" name="Google Shape;351;p2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52" name="Google Shape;352;p2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53" name="Google Shape;353;p2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54" name="Google Shape;354;p22"/>
          <p:cNvSpPr/>
          <p:nvPr/>
        </p:nvSpPr>
        <p:spPr>
          <a:xfrm>
            <a:off x="148278" y="950053"/>
            <a:ext cx="11754963" cy="18825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Calibri"/>
                <a:ea typeface="Calibri"/>
                <a:cs typeface="Calibri"/>
                <a:sym typeface="Calibri"/>
              </a:rPr>
              <a:t>Have Fun</a:t>
            </a:r>
            <a:endParaRPr sz="3600" b="0" i="0" u="none" strike="noStrike" cap="none" dirty="0">
              <a:solidFill>
                <a:schemeClr val="dk1"/>
              </a:solidFill>
              <a:latin typeface="Calibri"/>
              <a:ea typeface="Calibri"/>
              <a:cs typeface="Calibri"/>
              <a:sym typeface="Calibri"/>
            </a:endParaRPr>
          </a:p>
          <a:p>
            <a:pPr marL="571500" marR="0" lvl="0" indent="-571500" algn="l" rtl="0">
              <a:lnSpc>
                <a:spcPct val="100000"/>
              </a:lnSpc>
              <a:spcBef>
                <a:spcPts val="1000"/>
              </a:spcBef>
              <a:spcAft>
                <a:spcPts val="0"/>
              </a:spcAft>
              <a:buClr>
                <a:srgbClr val="000000"/>
              </a:buClr>
              <a:buSzPts val="3600"/>
              <a:buFont typeface="Arial" panose="020B0604020202020204" pitchFamily="34" charset="0"/>
              <a:buChar char="•"/>
            </a:pPr>
            <a:r>
              <a:rPr lang="en-US" sz="3600" b="0" i="0" u="none" strike="noStrike" cap="none" dirty="0">
                <a:solidFill>
                  <a:srgbClr val="000000"/>
                </a:solidFill>
                <a:latin typeface="Calibri"/>
                <a:ea typeface="Calibri"/>
                <a:cs typeface="Calibri"/>
                <a:sym typeface="Calibri"/>
              </a:rPr>
              <a:t>Don't focus on </a:t>
            </a:r>
            <a:r>
              <a:rPr lang="en-US" sz="36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any </a:t>
            </a:r>
            <a:r>
              <a:rPr lang="en-US" sz="3600" b="0" i="0" u="none" strike="noStrike" cap="none" dirty="0">
                <a:solidFill>
                  <a:srgbClr val="000000"/>
                </a:solidFill>
                <a:latin typeface="Calibri"/>
                <a:ea typeface="Calibri"/>
                <a:cs typeface="Calibri"/>
                <a:sym typeface="Calibri"/>
              </a:rPr>
              <a:t>negative energy. Just play hard, act fairly, and have fun!</a:t>
            </a:r>
            <a:endParaRPr sz="3600" b="0" i="0" u="none" strike="noStrike" cap="none" dirty="0">
              <a:solidFill>
                <a:srgbClr val="B71E42"/>
              </a:solidFill>
              <a:latin typeface="Calibri"/>
              <a:ea typeface="Calibri"/>
              <a:cs typeface="Calibri"/>
              <a:sym typeface="Calibri"/>
            </a:endParaRPr>
          </a:p>
        </p:txBody>
      </p:sp>
      <p:pic>
        <p:nvPicPr>
          <p:cNvPr id="355" name="Google Shape;355;p22"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3"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361" name="Google Shape;361;p23"/>
          <p:cNvSpPr txBox="1"/>
          <p:nvPr/>
        </p:nvSpPr>
        <p:spPr>
          <a:xfrm>
            <a:off x="420687" y="28575"/>
            <a:ext cx="1034356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GUIDED QUESTIONS FOR STUDENTS</a:t>
            </a:r>
            <a:endParaRPr sz="4400" b="1" i="0" u="none" strike="noStrike" cap="none">
              <a:solidFill>
                <a:srgbClr val="00B0F0"/>
              </a:solidFill>
              <a:latin typeface="Arial"/>
              <a:ea typeface="Arial"/>
              <a:cs typeface="Arial"/>
              <a:sym typeface="Arial"/>
            </a:endParaRPr>
          </a:p>
        </p:txBody>
      </p:sp>
      <p:sp>
        <p:nvSpPr>
          <p:cNvPr id="362" name="Google Shape;362;p2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63" name="Google Shape;363;p2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64" name="Google Shape;364;p2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65" name="Google Shape;365;p2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66" name="Google Shape;366;p2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67" name="Google Shape;367;p2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68" name="Google Shape;368;p23"/>
          <p:cNvSpPr/>
          <p:nvPr/>
        </p:nvSpPr>
        <p:spPr>
          <a:xfrm>
            <a:off x="148278" y="950053"/>
            <a:ext cx="11754963" cy="1200288"/>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600"/>
              <a:buFont typeface="Arial" panose="020B0604020202020204" pitchFamily="34" charset="0"/>
              <a:buChar char="•"/>
            </a:pPr>
            <a:r>
              <a:rPr lang="en-US" sz="3600" b="0" i="0" u="none" strike="noStrike" cap="none" dirty="0">
                <a:solidFill>
                  <a:srgbClr val="000000"/>
                </a:solidFill>
                <a:latin typeface="Calibri"/>
                <a:ea typeface="Calibri"/>
                <a:cs typeface="Calibri"/>
                <a:sym typeface="Calibri"/>
              </a:rPr>
              <a:t>What sports have you played that are similar to Flying Disc? </a:t>
            </a:r>
            <a:endParaRPr lang="en-US" sz="3600" b="0" i="0" u="none" strike="noStrike" cap="none" dirty="0">
              <a:solidFill>
                <a:srgbClr val="B71E42"/>
              </a:solidFill>
              <a:latin typeface="Calibri"/>
              <a:ea typeface="Calibri"/>
              <a:cs typeface="Calibri"/>
              <a:sym typeface="Calibri"/>
            </a:endParaRPr>
          </a:p>
        </p:txBody>
      </p:sp>
      <p:pic>
        <p:nvPicPr>
          <p:cNvPr id="369" name="Google Shape;369;p23"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5"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389" name="Google Shape;389;p25"/>
          <p:cNvSpPr txBox="1"/>
          <p:nvPr/>
        </p:nvSpPr>
        <p:spPr>
          <a:xfrm>
            <a:off x="420687" y="28575"/>
            <a:ext cx="11350626"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00B0F0"/>
                </a:solidFill>
                <a:latin typeface="Arial"/>
                <a:ea typeface="Arial"/>
                <a:cs typeface="Arial"/>
                <a:sym typeface="Arial"/>
              </a:rPr>
              <a:t>INSTRUCTIONAL GUIDELINES FOR TEACHERS</a:t>
            </a:r>
            <a:endParaRPr sz="4400" b="1" i="0" u="none" strike="noStrike" cap="none" dirty="0">
              <a:solidFill>
                <a:srgbClr val="00B0F0"/>
              </a:solidFill>
              <a:latin typeface="Arial"/>
              <a:ea typeface="Arial"/>
              <a:cs typeface="Arial"/>
              <a:sym typeface="Arial"/>
            </a:endParaRPr>
          </a:p>
        </p:txBody>
      </p:sp>
      <p:sp>
        <p:nvSpPr>
          <p:cNvPr id="390" name="Google Shape;390;p25"/>
          <p:cNvSpPr txBox="1"/>
          <p:nvPr/>
        </p:nvSpPr>
        <p:spPr>
          <a:xfrm>
            <a:off x="1554550" y="5761546"/>
            <a:ext cx="9320465"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Gill Sans"/>
              <a:buNone/>
            </a:pPr>
            <a:r>
              <a:rPr lang="en-US" sz="3200" b="0" i="0" u="none" strike="noStrike" cap="none" dirty="0">
                <a:solidFill>
                  <a:srgbClr val="FF0000"/>
                </a:solidFill>
                <a:latin typeface="Gill Sans"/>
                <a:ea typeface="Gill Sans"/>
                <a:cs typeface="Gill Sans"/>
                <a:sym typeface="Gill Sans"/>
              </a:rPr>
              <a:t>Word apple shape cloud image title: </a:t>
            </a:r>
          </a:p>
          <a:p>
            <a:pPr marL="0" marR="0" lvl="0" indent="0" algn="ctr" rtl="0">
              <a:lnSpc>
                <a:spcPct val="100000"/>
              </a:lnSpc>
              <a:spcBef>
                <a:spcPts val="0"/>
              </a:spcBef>
              <a:spcAft>
                <a:spcPts val="0"/>
              </a:spcAft>
              <a:buClr>
                <a:srgbClr val="FF0000"/>
              </a:buClr>
              <a:buSzPts val="3200"/>
              <a:buFont typeface="Gill Sans"/>
              <a:buNone/>
            </a:pPr>
            <a:r>
              <a:rPr lang="en-US" sz="3200" b="0" i="0" u="none" strike="noStrike" cap="none" dirty="0">
                <a:solidFill>
                  <a:srgbClr val="FF0000"/>
                </a:solidFill>
                <a:latin typeface="Gill Sans"/>
                <a:ea typeface="Gill Sans"/>
                <a:cs typeface="Gill Sans"/>
                <a:sym typeface="Gill Sans"/>
              </a:rPr>
              <a:t>Teaching Strategies.</a:t>
            </a:r>
            <a:endParaRPr sz="3200" b="0" i="0" u="none" strike="noStrike" cap="none" dirty="0">
              <a:solidFill>
                <a:schemeClr val="dk1"/>
              </a:solidFill>
              <a:latin typeface="Calibri"/>
              <a:ea typeface="Calibri"/>
              <a:cs typeface="Calibri"/>
              <a:sym typeface="Calibri"/>
            </a:endParaRPr>
          </a:p>
        </p:txBody>
      </p:sp>
      <p:sp>
        <p:nvSpPr>
          <p:cNvPr id="391" name="Google Shape;391;p2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92" name="Google Shape;392;p2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93" name="Google Shape;393;p2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94" name="Google Shape;394;p2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95" name="Google Shape;395;p25"/>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396" name="Google Shape;396;p25" descr="Word apple shape cloud image title: Teaching Strategies&#10;"/>
          <p:cNvPicPr preferRelativeResize="0"/>
          <p:nvPr/>
        </p:nvPicPr>
        <p:blipFill rotWithShape="1">
          <a:blip r:embed="rId4">
            <a:alphaModFix/>
          </a:blip>
          <a:srcRect/>
          <a:stretch/>
        </p:blipFill>
        <p:spPr>
          <a:xfrm>
            <a:off x="4116122" y="1167008"/>
            <a:ext cx="3959756" cy="4554864"/>
          </a:xfrm>
          <a:prstGeom prst="rect">
            <a:avLst/>
          </a:prstGeom>
          <a:noFill/>
          <a:ln>
            <a:noFill/>
          </a:ln>
        </p:spPr>
      </p:pic>
      <p:pic>
        <p:nvPicPr>
          <p:cNvPr id="397" name="Google Shape;397;p25"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6"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403" name="Google Shape;403;p26"/>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EQUIPMENT</a:t>
            </a:r>
            <a:endParaRPr sz="4400" b="1" i="0" u="none" strike="noStrike" cap="none">
              <a:solidFill>
                <a:srgbClr val="00B0F0"/>
              </a:solidFill>
              <a:latin typeface="Arial"/>
              <a:ea typeface="Arial"/>
              <a:cs typeface="Arial"/>
              <a:sym typeface="Arial"/>
            </a:endParaRPr>
          </a:p>
        </p:txBody>
      </p:sp>
      <p:sp>
        <p:nvSpPr>
          <p:cNvPr id="404" name="Google Shape;404;p2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148278" y="950053"/>
            <a:ext cx="6066505" cy="4057481"/>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Disc</a:t>
            </a:r>
            <a:endParaRPr sz="1400" b="0" i="0" u="none" strike="noStrike" cap="none" dirty="0">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Size appropriate</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Cones</a:t>
            </a:r>
            <a:endParaRPr sz="1400" b="0" i="0" u="none" strike="noStrike" cap="none" dirty="0">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10 medium size</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Area</a:t>
            </a:r>
            <a:endParaRPr sz="1400" b="0" i="0" u="none" strike="noStrike" cap="none" dirty="0">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Gymnasium, outside </a:t>
            </a:r>
            <a:r>
              <a:rPr lang="en-US" sz="3600" dirty="0">
                <a:latin typeface="Calibri"/>
                <a:ea typeface="Calibri"/>
                <a:cs typeface="Calibri"/>
                <a:sym typeface="Calibri"/>
              </a:rPr>
              <a:t>f</a:t>
            </a:r>
            <a:r>
              <a:rPr lang="en-US" sz="3600" b="0" i="0" u="none" strike="noStrike" cap="none" dirty="0">
                <a:solidFill>
                  <a:srgbClr val="000000"/>
                </a:solidFill>
                <a:latin typeface="Calibri"/>
                <a:ea typeface="Calibri"/>
                <a:cs typeface="Calibri"/>
                <a:sym typeface="Calibri"/>
              </a:rPr>
              <a:t>ield</a:t>
            </a:r>
            <a:endParaRPr sz="3600" b="0" i="0" u="none" strike="noStrike" cap="none" dirty="0">
              <a:solidFill>
                <a:srgbClr val="B71E42"/>
              </a:solidFill>
              <a:latin typeface="Calibri"/>
              <a:ea typeface="Calibri"/>
              <a:cs typeface="Calibri"/>
              <a:sym typeface="Calibri"/>
            </a:endParaRPr>
          </a:p>
        </p:txBody>
      </p:sp>
      <p:pic>
        <p:nvPicPr>
          <p:cNvPr id="411" name="Google Shape;411;p26" descr="Two wheelchair users throwing and catching a disc. &#10;"/>
          <p:cNvPicPr preferRelativeResize="0"/>
          <p:nvPr/>
        </p:nvPicPr>
        <p:blipFill rotWithShape="1">
          <a:blip r:embed="rId4">
            <a:alphaModFix/>
          </a:blip>
          <a:srcRect/>
          <a:stretch/>
        </p:blipFill>
        <p:spPr>
          <a:xfrm>
            <a:off x="6548355" y="2032188"/>
            <a:ext cx="5286820" cy="2975386"/>
          </a:xfrm>
          <a:prstGeom prst="rect">
            <a:avLst/>
          </a:prstGeom>
          <a:noFill/>
          <a:ln>
            <a:noFill/>
          </a:ln>
        </p:spPr>
      </p:pic>
      <p:sp>
        <p:nvSpPr>
          <p:cNvPr id="412" name="Google Shape;412;p26"/>
          <p:cNvSpPr txBox="1"/>
          <p:nvPr/>
        </p:nvSpPr>
        <p:spPr>
          <a:xfrm>
            <a:off x="6548355" y="5065030"/>
            <a:ext cx="5206839"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Gill Sans"/>
              <a:buNone/>
            </a:pPr>
            <a:r>
              <a:rPr lang="en-US" sz="3200" b="0" i="0" u="none" strike="noStrike" cap="none" dirty="0">
                <a:solidFill>
                  <a:srgbClr val="FF0000"/>
                </a:solidFill>
                <a:latin typeface="Gill Sans"/>
                <a:ea typeface="Gill Sans"/>
                <a:cs typeface="Gill Sans"/>
                <a:sym typeface="Gill Sans"/>
              </a:rPr>
              <a:t>Two wheelchair athletes throwing and catching a disc. </a:t>
            </a:r>
            <a:endParaRPr sz="3200" b="0" i="0" u="none" strike="noStrike" cap="none" dirty="0">
              <a:solidFill>
                <a:schemeClr val="dk1"/>
              </a:solidFill>
              <a:latin typeface="Calibri"/>
              <a:ea typeface="Calibri"/>
              <a:cs typeface="Calibri"/>
              <a:sym typeface="Calibri"/>
            </a:endParaRPr>
          </a:p>
        </p:txBody>
      </p:sp>
      <p:pic>
        <p:nvPicPr>
          <p:cNvPr id="413" name="Google Shape;413;p26"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27" descr="A picture containing drawing&#10;&#10;Description automatically generated"/>
          <p:cNvPicPr preferRelativeResize="0"/>
          <p:nvPr/>
        </p:nvPicPr>
        <p:blipFill rotWithShape="1">
          <a:blip r:embed="rId3">
            <a:alphaModFix amt="9000"/>
          </a:blip>
          <a:srcRect/>
          <a:stretch/>
        </p:blipFill>
        <p:spPr>
          <a:xfrm>
            <a:off x="-2498" y="19276"/>
            <a:ext cx="4660106" cy="6711696"/>
          </a:xfrm>
          <a:prstGeom prst="rect">
            <a:avLst/>
          </a:prstGeom>
          <a:noFill/>
          <a:ln>
            <a:noFill/>
          </a:ln>
        </p:spPr>
      </p:pic>
      <p:sp>
        <p:nvSpPr>
          <p:cNvPr id="419" name="Google Shape;419;p27"/>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MODIFIED EQUIPMENT</a:t>
            </a:r>
            <a:endParaRPr sz="4400" b="1" i="0" u="none" strike="noStrike" cap="none">
              <a:solidFill>
                <a:srgbClr val="00B0F0"/>
              </a:solidFill>
              <a:latin typeface="Arial"/>
              <a:ea typeface="Arial"/>
              <a:cs typeface="Arial"/>
              <a:sym typeface="Arial"/>
            </a:endParaRPr>
          </a:p>
        </p:txBody>
      </p:sp>
      <p:sp>
        <p:nvSpPr>
          <p:cNvPr id="420" name="Google Shape;420;p2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21" name="Google Shape;421;p2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22" name="Google Shape;422;p2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23" name="Google Shape;423;p2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24" name="Google Shape;424;p2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25" name="Google Shape;425;p2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26" name="Google Shape;426;p27"/>
          <p:cNvSpPr/>
          <p:nvPr/>
        </p:nvSpPr>
        <p:spPr>
          <a:xfrm>
            <a:off x="148278" y="950053"/>
            <a:ext cx="6066505" cy="4057481"/>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Disc</a:t>
            </a:r>
            <a:endParaRPr sz="1400" b="0" i="0" u="none" strike="noStrike" cap="none" dirty="0">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Smaller size, foam, Nerf</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Cones</a:t>
            </a:r>
            <a:endParaRPr sz="1400" b="0" i="0" u="none" strike="noStrike" cap="none" dirty="0">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Large, medium, small</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Area</a:t>
            </a:r>
            <a:endParaRPr sz="1400" b="0" i="0" u="none" strike="noStrike" cap="none" dirty="0">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Gymnasium, outside </a:t>
            </a:r>
            <a:r>
              <a:rPr lang="en-US" sz="3600" dirty="0">
                <a:latin typeface="Calibri"/>
                <a:ea typeface="Calibri"/>
                <a:cs typeface="Calibri"/>
                <a:sym typeface="Calibri"/>
              </a:rPr>
              <a:t>f</a:t>
            </a:r>
            <a:r>
              <a:rPr lang="en-US" sz="3600" b="0" i="0" u="none" strike="noStrike" cap="none" dirty="0">
                <a:solidFill>
                  <a:srgbClr val="000000"/>
                </a:solidFill>
                <a:latin typeface="Calibri"/>
                <a:ea typeface="Calibri"/>
                <a:cs typeface="Calibri"/>
                <a:sym typeface="Calibri"/>
              </a:rPr>
              <a:t>ield</a:t>
            </a:r>
            <a:endParaRPr sz="3600" b="0" i="0" u="none" strike="noStrike" cap="none" dirty="0">
              <a:solidFill>
                <a:srgbClr val="B71E42"/>
              </a:solidFill>
              <a:latin typeface="Calibri"/>
              <a:ea typeface="Calibri"/>
              <a:cs typeface="Calibri"/>
              <a:sym typeface="Calibri"/>
            </a:endParaRPr>
          </a:p>
        </p:txBody>
      </p:sp>
      <p:sp>
        <p:nvSpPr>
          <p:cNvPr id="427" name="Google Shape;427;p27"/>
          <p:cNvSpPr txBox="1"/>
          <p:nvPr/>
        </p:nvSpPr>
        <p:spPr>
          <a:xfrm>
            <a:off x="6548355" y="5065030"/>
            <a:ext cx="5206839"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Gill Sans"/>
              <a:buNone/>
            </a:pPr>
            <a:r>
              <a:rPr lang="en-US" sz="3200" b="0" i="0" u="none" strike="noStrike" cap="none">
                <a:solidFill>
                  <a:srgbClr val="FF0000"/>
                </a:solidFill>
                <a:latin typeface="Gill Sans"/>
                <a:ea typeface="Gill Sans"/>
                <a:cs typeface="Gill Sans"/>
                <a:sym typeface="Gill Sans"/>
              </a:rPr>
              <a:t>Yellow and orange lightweight foam discs.</a:t>
            </a:r>
            <a:endParaRPr sz="3200" b="0" i="0" u="none" strike="noStrike" cap="none">
              <a:solidFill>
                <a:schemeClr val="dk1"/>
              </a:solidFill>
              <a:latin typeface="Calibri"/>
              <a:ea typeface="Calibri"/>
              <a:cs typeface="Calibri"/>
              <a:sym typeface="Calibri"/>
            </a:endParaRPr>
          </a:p>
        </p:txBody>
      </p:sp>
      <p:pic>
        <p:nvPicPr>
          <p:cNvPr id="428" name="Google Shape;428;p27" descr="Yellow and orange lightweight foam discs.&#10;"/>
          <p:cNvPicPr preferRelativeResize="0"/>
          <p:nvPr/>
        </p:nvPicPr>
        <p:blipFill rotWithShape="1">
          <a:blip r:embed="rId4">
            <a:alphaModFix/>
          </a:blip>
          <a:srcRect/>
          <a:stretch/>
        </p:blipFill>
        <p:spPr>
          <a:xfrm>
            <a:off x="7534392" y="1414455"/>
            <a:ext cx="3650575" cy="3650575"/>
          </a:xfrm>
          <a:prstGeom prst="rect">
            <a:avLst/>
          </a:prstGeom>
          <a:noFill/>
          <a:ln>
            <a:noFill/>
          </a:ln>
        </p:spPr>
      </p:pic>
      <p:pic>
        <p:nvPicPr>
          <p:cNvPr id="429" name="Google Shape;429;p27"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28" descr="A picture containing drawing&#10;&#10;Description automatically generated"/>
          <p:cNvPicPr preferRelativeResize="0"/>
          <p:nvPr/>
        </p:nvPicPr>
        <p:blipFill rotWithShape="1">
          <a:blip r:embed="rId3">
            <a:alphaModFix amt="9000"/>
          </a:blip>
          <a:srcRect/>
          <a:stretch/>
        </p:blipFill>
        <p:spPr>
          <a:xfrm>
            <a:off x="148278" y="28575"/>
            <a:ext cx="4660106" cy="6711696"/>
          </a:xfrm>
          <a:prstGeom prst="rect">
            <a:avLst/>
          </a:prstGeom>
          <a:noFill/>
          <a:ln>
            <a:noFill/>
          </a:ln>
        </p:spPr>
      </p:pic>
      <p:sp>
        <p:nvSpPr>
          <p:cNvPr id="435" name="Google Shape;435;p28"/>
          <p:cNvSpPr txBox="1"/>
          <p:nvPr/>
        </p:nvSpPr>
        <p:spPr>
          <a:xfrm>
            <a:off x="420686" y="28575"/>
            <a:ext cx="1194250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00B0F0"/>
                </a:solidFill>
                <a:latin typeface="Arial"/>
                <a:ea typeface="Arial"/>
                <a:cs typeface="Arial"/>
                <a:sym typeface="Arial"/>
              </a:rPr>
              <a:t>MODIFIED EQUIPMENT TO AGE GROUPS</a:t>
            </a:r>
            <a:endParaRPr sz="4400" b="1" i="0" u="none" strike="noStrike" cap="none" dirty="0">
              <a:solidFill>
                <a:srgbClr val="00B0F0"/>
              </a:solidFill>
              <a:latin typeface="Arial"/>
              <a:ea typeface="Arial"/>
              <a:cs typeface="Arial"/>
              <a:sym typeface="Arial"/>
            </a:endParaRPr>
          </a:p>
        </p:txBody>
      </p:sp>
      <p:sp>
        <p:nvSpPr>
          <p:cNvPr id="436" name="Google Shape;436;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37" name="Google Shape;437;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38" name="Google Shape;438;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39" name="Google Shape;439;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40" name="Google Shape;440;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41" name="Google Shape;441;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42" name="Google Shape;442;p28"/>
          <p:cNvSpPr/>
          <p:nvPr/>
        </p:nvSpPr>
        <p:spPr>
          <a:xfrm>
            <a:off x="148278" y="950053"/>
            <a:ext cx="7122307" cy="5165517"/>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600"/>
              <a:buFont typeface="Arial"/>
              <a:buChar char="•"/>
            </a:pPr>
            <a:r>
              <a:rPr lang="en-US" sz="3600" b="1"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K-2</a:t>
            </a:r>
            <a:endParaRPr sz="1400" b="0" i="0" u="none" strike="noStrike" cap="none">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a:solidFill>
                  <a:srgbClr val="000000"/>
                </a:solidFill>
                <a:latin typeface="Calibri"/>
                <a:ea typeface="Calibri"/>
                <a:cs typeface="Calibri"/>
                <a:sym typeface="Calibri"/>
              </a:rPr>
              <a:t>Use a Nerf or foam disc, reduce the length of the field</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1" i="0" u="none" strike="noStrike" cap="none">
                <a:solidFill>
                  <a:srgbClr val="000000"/>
                </a:solidFill>
                <a:latin typeface="Calibri"/>
                <a:ea typeface="Calibri"/>
                <a:cs typeface="Calibri"/>
                <a:sym typeface="Calibri"/>
              </a:rPr>
              <a:t>3-5</a:t>
            </a:r>
            <a:endParaRPr sz="1400" b="0" i="0" u="none" strike="noStrike" cap="none">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a:solidFill>
                  <a:srgbClr val="000000"/>
                </a:solidFill>
                <a:latin typeface="Calibri"/>
                <a:ea typeface="Calibri"/>
                <a:cs typeface="Calibri"/>
                <a:sym typeface="Calibri"/>
              </a:rPr>
              <a:t>Use a Nerf or foam disc, reduce the length of the field</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1" i="0" u="none" strike="noStrike" cap="none">
                <a:solidFill>
                  <a:srgbClr val="000000"/>
                </a:solidFill>
                <a:latin typeface="Calibri"/>
                <a:ea typeface="Calibri"/>
                <a:cs typeface="Calibri"/>
                <a:sym typeface="Calibri"/>
              </a:rPr>
              <a:t>6-8</a:t>
            </a:r>
            <a:endParaRPr sz="1400" b="0" i="0" u="none" strike="noStrike" cap="none">
              <a:solidFill>
                <a:srgbClr val="000000"/>
              </a:solidFill>
              <a:latin typeface="Arial"/>
              <a:ea typeface="Arial"/>
              <a:cs typeface="Arial"/>
              <a:sym typeface="Arial"/>
            </a:endParaRPr>
          </a:p>
          <a:p>
            <a:pPr marL="1028700" marR="0" lvl="1" indent="-571500" algn="l" rtl="0">
              <a:lnSpc>
                <a:spcPct val="100000"/>
              </a:lnSpc>
              <a:spcBef>
                <a:spcPts val="1000"/>
              </a:spcBef>
              <a:spcAft>
                <a:spcPts val="0"/>
              </a:spcAft>
              <a:buClr>
                <a:srgbClr val="000000"/>
              </a:buClr>
              <a:buSzPts val="3600"/>
              <a:buFont typeface="Arial"/>
              <a:buChar char="•"/>
            </a:pPr>
            <a:r>
              <a:rPr lang="en-US" sz="3600" b="0" i="0" u="none" strike="noStrike" cap="none">
                <a:solidFill>
                  <a:srgbClr val="000000"/>
                </a:solidFill>
                <a:latin typeface="Calibri"/>
                <a:ea typeface="Calibri"/>
                <a:cs typeface="Calibri"/>
                <a:sym typeface="Calibri"/>
              </a:rPr>
              <a:t>Modify length of the field</a:t>
            </a:r>
            <a:endParaRPr sz="3600" b="0" i="0" u="none" strike="noStrike" cap="none">
              <a:solidFill>
                <a:srgbClr val="B71E42"/>
              </a:solidFill>
              <a:latin typeface="Calibri"/>
              <a:ea typeface="Calibri"/>
              <a:cs typeface="Calibri"/>
              <a:sym typeface="Calibri"/>
            </a:endParaRPr>
          </a:p>
        </p:txBody>
      </p:sp>
      <p:sp>
        <p:nvSpPr>
          <p:cNvPr id="443" name="Google Shape;443;p28"/>
          <p:cNvSpPr txBox="1"/>
          <p:nvPr/>
        </p:nvSpPr>
        <p:spPr>
          <a:xfrm>
            <a:off x="7619806" y="4998175"/>
            <a:ext cx="4074694"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Gill Sans"/>
              <a:buNone/>
            </a:pPr>
            <a:r>
              <a:rPr lang="en-US" sz="2800" b="0" i="0" u="none" strike="noStrike" cap="none">
                <a:solidFill>
                  <a:srgbClr val="FF0000"/>
                </a:solidFill>
                <a:latin typeface="Gill Sans"/>
                <a:ea typeface="Gill Sans"/>
                <a:cs typeface="Gill Sans"/>
                <a:sym typeface="Gill Sans"/>
              </a:rPr>
              <a:t>Two women athletes from Team Japan holding a white disc.</a:t>
            </a:r>
            <a:endParaRPr sz="2800" b="0" i="0" u="none" strike="noStrike" cap="none">
              <a:solidFill>
                <a:schemeClr val="dk1"/>
              </a:solidFill>
              <a:latin typeface="Calibri"/>
              <a:ea typeface="Calibri"/>
              <a:cs typeface="Calibri"/>
              <a:sym typeface="Calibri"/>
            </a:endParaRPr>
          </a:p>
        </p:txBody>
      </p:sp>
      <p:pic>
        <p:nvPicPr>
          <p:cNvPr id="444" name="Google Shape;444;p28" descr="Two women athletes from Team Japan holding a white disc.&#10;"/>
          <p:cNvPicPr preferRelativeResize="0"/>
          <p:nvPr/>
        </p:nvPicPr>
        <p:blipFill rotWithShape="1">
          <a:blip r:embed="rId4">
            <a:alphaModFix/>
          </a:blip>
          <a:srcRect/>
          <a:stretch/>
        </p:blipFill>
        <p:spPr>
          <a:xfrm>
            <a:off x="7270585" y="1653288"/>
            <a:ext cx="4773137" cy="3182092"/>
          </a:xfrm>
          <a:prstGeom prst="rect">
            <a:avLst/>
          </a:prstGeom>
          <a:noFill/>
          <a:ln>
            <a:noFill/>
          </a:ln>
        </p:spPr>
      </p:pic>
      <p:pic>
        <p:nvPicPr>
          <p:cNvPr id="445" name="Google Shape;445;p28"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29" descr="A picture containing drawing&#10;&#10;Description automatically generated"/>
          <p:cNvPicPr preferRelativeResize="0"/>
          <p:nvPr/>
        </p:nvPicPr>
        <p:blipFill rotWithShape="1">
          <a:blip r:embed="rId3">
            <a:alphaModFix amt="9000"/>
          </a:blip>
          <a:srcRect/>
          <a:stretch/>
        </p:blipFill>
        <p:spPr>
          <a:xfrm>
            <a:off x="148278" y="28575"/>
            <a:ext cx="4660106" cy="6711696"/>
          </a:xfrm>
          <a:prstGeom prst="rect">
            <a:avLst/>
          </a:prstGeom>
          <a:noFill/>
          <a:ln>
            <a:noFill/>
          </a:ln>
        </p:spPr>
      </p:pic>
      <p:sp>
        <p:nvSpPr>
          <p:cNvPr id="451" name="Google Shape;451;p29"/>
          <p:cNvSpPr txBox="1"/>
          <p:nvPr/>
        </p:nvSpPr>
        <p:spPr>
          <a:xfrm>
            <a:off x="420686" y="28575"/>
            <a:ext cx="10503987"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STRATEGIES FOR INCLUSION</a:t>
            </a:r>
            <a:endParaRPr sz="4400" b="1" i="0" u="none" strike="noStrike" cap="none">
              <a:solidFill>
                <a:srgbClr val="00B0F0"/>
              </a:solidFill>
              <a:latin typeface="Arial"/>
              <a:ea typeface="Arial"/>
              <a:cs typeface="Arial"/>
              <a:sym typeface="Arial"/>
            </a:endParaRPr>
          </a:p>
        </p:txBody>
      </p:sp>
      <p:sp>
        <p:nvSpPr>
          <p:cNvPr id="452" name="Google Shape;452;p2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53" name="Google Shape;453;p2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54" name="Google Shape;454;p2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55" name="Google Shape;455;p2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56" name="Google Shape;456;p2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57" name="Google Shape;457;p2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58" name="Google Shape;458;p29"/>
          <p:cNvSpPr/>
          <p:nvPr/>
        </p:nvSpPr>
        <p:spPr>
          <a:xfrm>
            <a:off x="148278" y="950053"/>
            <a:ext cx="6460875" cy="6237565"/>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Use bigger and brightly colored discs and hoops. </a:t>
            </a:r>
            <a:br>
              <a:rPr lang="en-US" sz="36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Use bicolor sports markers. </a:t>
            </a:r>
            <a:br>
              <a:rPr lang="en-US" sz="36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Reduce the perimeter of the playing areas. </a:t>
            </a:r>
            <a:br>
              <a:rPr lang="en-US" sz="36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Allow the students to score by touching a flying disc instead of catching it.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3600"/>
              <a:buFont typeface="Arial"/>
              <a:buNone/>
            </a:pPr>
            <a:endParaRPr sz="3600" b="0" i="0" u="none" strike="noStrike" cap="none" dirty="0">
              <a:solidFill>
                <a:srgbClr val="000000"/>
              </a:solidFill>
              <a:latin typeface="Calibri"/>
              <a:ea typeface="Calibri"/>
              <a:cs typeface="Calibri"/>
              <a:sym typeface="Calibri"/>
            </a:endParaRPr>
          </a:p>
        </p:txBody>
      </p:sp>
      <p:sp>
        <p:nvSpPr>
          <p:cNvPr id="459" name="Google Shape;459;p29"/>
          <p:cNvSpPr txBox="1"/>
          <p:nvPr/>
        </p:nvSpPr>
        <p:spPr>
          <a:xfrm>
            <a:off x="7495983" y="4612167"/>
            <a:ext cx="4074694"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0000"/>
                </a:solidFill>
                <a:latin typeface="Gill Sans"/>
                <a:ea typeface="Gill Sans"/>
                <a:cs typeface="Gill Sans"/>
                <a:sym typeface="Gill Sans"/>
              </a:rPr>
              <a:t>Two wheelchair users smiling and holding a disc.  </a:t>
            </a:r>
            <a:endParaRPr sz="2800" b="0" i="0" u="none" strike="noStrike" cap="none">
              <a:solidFill>
                <a:schemeClr val="dk1"/>
              </a:solidFill>
              <a:latin typeface="Calibri"/>
              <a:ea typeface="Calibri"/>
              <a:cs typeface="Calibri"/>
              <a:sym typeface="Calibri"/>
            </a:endParaRPr>
          </a:p>
        </p:txBody>
      </p:sp>
      <p:pic>
        <p:nvPicPr>
          <p:cNvPr id="460" name="Google Shape;460;p29" descr="Two wheelchair users smiling and holding a disc."/>
          <p:cNvPicPr preferRelativeResize="0"/>
          <p:nvPr/>
        </p:nvPicPr>
        <p:blipFill rotWithShape="1">
          <a:blip r:embed="rId4">
            <a:alphaModFix/>
          </a:blip>
          <a:srcRect/>
          <a:stretch/>
        </p:blipFill>
        <p:spPr>
          <a:xfrm>
            <a:off x="7129138" y="1744504"/>
            <a:ext cx="4808384" cy="2707242"/>
          </a:xfrm>
          <a:prstGeom prst="rect">
            <a:avLst/>
          </a:prstGeom>
          <a:noFill/>
          <a:ln>
            <a:noFill/>
          </a:ln>
        </p:spPr>
      </p:pic>
      <p:pic>
        <p:nvPicPr>
          <p:cNvPr id="461" name="Google Shape;461;p29"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30" descr="A picture containing drawing&#10;&#10;Description automatically generated"/>
          <p:cNvPicPr preferRelativeResize="0"/>
          <p:nvPr/>
        </p:nvPicPr>
        <p:blipFill rotWithShape="1">
          <a:blip r:embed="rId3">
            <a:alphaModFix amt="9000"/>
          </a:blip>
          <a:srcRect/>
          <a:stretch/>
        </p:blipFill>
        <p:spPr>
          <a:xfrm>
            <a:off x="148278" y="28575"/>
            <a:ext cx="4660106" cy="6711696"/>
          </a:xfrm>
          <a:prstGeom prst="rect">
            <a:avLst/>
          </a:prstGeom>
          <a:noFill/>
          <a:ln>
            <a:noFill/>
          </a:ln>
        </p:spPr>
      </p:pic>
      <p:sp>
        <p:nvSpPr>
          <p:cNvPr id="467" name="Google Shape;467;p30"/>
          <p:cNvSpPr txBox="1"/>
          <p:nvPr/>
        </p:nvSpPr>
        <p:spPr>
          <a:xfrm>
            <a:off x="420686" y="28575"/>
            <a:ext cx="10503987"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STRATEGIES FOR INCLUSION</a:t>
            </a:r>
            <a:endParaRPr sz="4400" b="1" i="0" u="none" strike="noStrike" cap="none">
              <a:solidFill>
                <a:srgbClr val="00B0F0"/>
              </a:solidFill>
              <a:latin typeface="Arial"/>
              <a:ea typeface="Arial"/>
              <a:cs typeface="Arial"/>
              <a:sym typeface="Arial"/>
            </a:endParaRPr>
          </a:p>
        </p:txBody>
      </p:sp>
      <p:sp>
        <p:nvSpPr>
          <p:cNvPr id="468" name="Google Shape;468;p3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70" name="Google Shape;470;p3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71" name="Google Shape;471;p3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72" name="Google Shape;472;p3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73" name="Google Shape;473;p3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74" name="Google Shape;474;p30"/>
          <p:cNvSpPr/>
          <p:nvPr/>
        </p:nvSpPr>
        <p:spPr>
          <a:xfrm>
            <a:off x="148278" y="950053"/>
            <a:ext cx="11754964" cy="4231887"/>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Allow students to hand the flying disc instead of throwing it on tag games.</a:t>
            </a:r>
            <a:br>
              <a:rPr lang="en-US" sz="36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Allow the students to tip objects with the disc in their hand instead of throwing the disc towards the objects.  </a:t>
            </a:r>
            <a:br>
              <a:rPr lang="en-US" sz="36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100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Use a foam disc.</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3600"/>
              <a:buFont typeface="Arial"/>
              <a:buNone/>
            </a:pPr>
            <a:endParaRPr sz="3600" b="0" i="0" u="none" strike="noStrike" cap="none" dirty="0">
              <a:solidFill>
                <a:srgbClr val="000000"/>
              </a:solidFill>
              <a:latin typeface="Calibri"/>
              <a:ea typeface="Calibri"/>
              <a:cs typeface="Calibri"/>
              <a:sym typeface="Calibri"/>
            </a:endParaRPr>
          </a:p>
        </p:txBody>
      </p:sp>
      <p:pic>
        <p:nvPicPr>
          <p:cNvPr id="475" name="Google Shape;475;p30" descr="Graphical user interface, application, company name&#10;&#10;Description automatically generated"/>
          <p:cNvPicPr preferRelativeResize="0"/>
          <p:nvPr/>
        </p:nvPicPr>
        <p:blipFill rotWithShape="1">
          <a:blip r:embed="rId4">
            <a:alphaModFix/>
          </a:blip>
          <a:srcRect b="27042"/>
          <a:stretch/>
        </p:blipFill>
        <p:spPr>
          <a:xfrm>
            <a:off x="10795783" y="6050685"/>
            <a:ext cx="1396217" cy="7461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31" descr="A picture containing drawing&#10;&#10;Description automatically generated"/>
          <p:cNvPicPr preferRelativeResize="0"/>
          <p:nvPr/>
        </p:nvPicPr>
        <p:blipFill rotWithShape="1">
          <a:blip r:embed="rId3">
            <a:alphaModFix/>
          </a:blip>
          <a:srcRect/>
          <a:stretch/>
        </p:blipFill>
        <p:spPr>
          <a:xfrm>
            <a:off x="1449070" y="1116744"/>
            <a:ext cx="3210919" cy="4624511"/>
          </a:xfrm>
          <a:prstGeom prst="rect">
            <a:avLst/>
          </a:prstGeom>
          <a:noFill/>
          <a:ln>
            <a:noFill/>
          </a:ln>
        </p:spPr>
      </p:pic>
      <p:sp>
        <p:nvSpPr>
          <p:cNvPr id="481" name="Google Shape;481;p31"/>
          <p:cNvSpPr txBox="1"/>
          <p:nvPr/>
        </p:nvSpPr>
        <p:spPr>
          <a:xfrm>
            <a:off x="420687" y="28575"/>
            <a:ext cx="1082482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FOR MORE INFORMATION VISIT: </a:t>
            </a:r>
            <a:endParaRPr sz="4400" b="1" i="0" u="none" strike="noStrike" cap="none">
              <a:solidFill>
                <a:srgbClr val="00B0F0"/>
              </a:solidFill>
              <a:latin typeface="Arial"/>
              <a:ea typeface="Arial"/>
              <a:cs typeface="Arial"/>
              <a:sym typeface="Arial"/>
            </a:endParaRPr>
          </a:p>
        </p:txBody>
      </p:sp>
      <p:sp>
        <p:nvSpPr>
          <p:cNvPr id="482" name="Google Shape;482;p3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83" name="Google Shape;483;p3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84" name="Google Shape;484;p3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85" name="Google Shape;485;p3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86" name="Google Shape;486;p3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87" name="Google Shape;487;p31"/>
          <p:cNvSpPr txBox="1"/>
          <p:nvPr/>
        </p:nvSpPr>
        <p:spPr>
          <a:xfrm>
            <a:off x="4293000" y="2474375"/>
            <a:ext cx="7899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sng" strike="noStrike" cap="none" dirty="0">
                <a:solidFill>
                  <a:schemeClr val="hlink"/>
                </a:solidFill>
                <a:latin typeface="Arial"/>
                <a:ea typeface="Arial"/>
                <a:cs typeface="Arial"/>
                <a:sym typeface="Arial"/>
                <a:hlinkClick r:id="rId4"/>
              </a:rPr>
              <a:t>TWG2022.COM</a:t>
            </a:r>
            <a:endParaRPr sz="1400" b="0" i="0" u="none" strike="noStrike" cap="none" dirty="0">
              <a:solidFill>
                <a:srgbClr val="000000"/>
              </a:solidFill>
              <a:latin typeface="Arial"/>
              <a:ea typeface="Arial"/>
              <a:cs typeface="Arial"/>
              <a:sym typeface="Arial"/>
            </a:endParaRPr>
          </a:p>
        </p:txBody>
      </p:sp>
      <p:pic>
        <p:nvPicPr>
          <p:cNvPr id="488" name="Google Shape;488;p31"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107" name="Google Shape;107;p3"/>
          <p:cNvSpPr txBox="1"/>
          <p:nvPr/>
        </p:nvSpPr>
        <p:spPr>
          <a:xfrm>
            <a:off x="420688" y="28575"/>
            <a:ext cx="795521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HISTORY OF FLYING DISC</a:t>
            </a:r>
            <a:endParaRPr sz="4400" b="1" i="0" u="none" strike="noStrike" cap="none">
              <a:solidFill>
                <a:srgbClr val="00B0F0"/>
              </a:solidFill>
              <a:latin typeface="Arial"/>
              <a:ea typeface="Arial"/>
              <a:cs typeface="Arial"/>
              <a:sym typeface="Arial"/>
            </a:endParaRPr>
          </a:p>
        </p:txBody>
      </p:sp>
      <p:sp>
        <p:nvSpPr>
          <p:cNvPr id="108" name="Google Shape;108;p3"/>
          <p:cNvSpPr/>
          <p:nvPr/>
        </p:nvSpPr>
        <p:spPr>
          <a:xfrm>
            <a:off x="420688" y="807315"/>
            <a:ext cx="11099800" cy="2707151"/>
          </a:xfrm>
          <a:prstGeom prst="rect">
            <a:avLst/>
          </a:prstGeom>
          <a:noFill/>
          <a:ln>
            <a:noFill/>
          </a:ln>
        </p:spPr>
        <p:txBody>
          <a:bodyPr spcFirstLastPara="1" wrap="square" lIns="91425" tIns="45700" rIns="91425" bIns="45700" anchor="t" anchorCtr="0">
            <a:spAutoFit/>
          </a:bodyPr>
          <a:lstStyle/>
          <a:p>
            <a:pPr marL="228600" marR="0" lvl="0" indent="-228600" algn="l" rtl="0">
              <a:lnSpc>
                <a:spcPct val="120000"/>
              </a:lnSpc>
              <a:spcBef>
                <a:spcPts val="0"/>
              </a:spcBef>
              <a:spcAft>
                <a:spcPts val="0"/>
              </a:spcAft>
              <a:buClr>
                <a:schemeClr val="dk1"/>
              </a:buClr>
              <a:buSzPts val="2000"/>
              <a:buFont typeface="Calibri"/>
              <a:buChar char="•"/>
            </a:pPr>
            <a:r>
              <a:rPr lang="en-US" sz="3600" b="0" i="0" u="none" strike="noStrike" cap="none">
                <a:solidFill>
                  <a:schemeClr val="dk1"/>
                </a:solidFill>
                <a:latin typeface="Calibri"/>
                <a:ea typeface="Calibri"/>
                <a:cs typeface="Calibri"/>
                <a:sym typeface="Calibri"/>
              </a:rPr>
              <a:t>At the end the 19th century, the Frisbie family opened a bakery in Connecticut. The business became successful, and the Frisbie Pie Company expanded into the U.S. states of New York and Rhode Island.</a:t>
            </a:r>
            <a:endParaRPr sz="1400" b="0" i="0" u="none" strike="noStrike" cap="none">
              <a:solidFill>
                <a:srgbClr val="000000"/>
              </a:solidFill>
              <a:latin typeface="Arial"/>
              <a:ea typeface="Arial"/>
              <a:cs typeface="Arial"/>
              <a:sym typeface="Arial"/>
            </a:endParaRPr>
          </a:p>
        </p:txBody>
      </p:sp>
      <p:pic>
        <p:nvPicPr>
          <p:cNvPr id="109" name="Google Shape;109;p3" descr="Female athlete from Team Russia catching a disc."/>
          <p:cNvPicPr preferRelativeResize="0"/>
          <p:nvPr/>
        </p:nvPicPr>
        <p:blipFill rotWithShape="1">
          <a:blip r:embed="rId4">
            <a:alphaModFix/>
          </a:blip>
          <a:srcRect/>
          <a:stretch/>
        </p:blipFill>
        <p:spPr>
          <a:xfrm>
            <a:off x="3613148" y="3630009"/>
            <a:ext cx="4022345" cy="2519657"/>
          </a:xfrm>
          <a:prstGeom prst="rect">
            <a:avLst/>
          </a:prstGeom>
          <a:noFill/>
          <a:ln>
            <a:noFill/>
          </a:ln>
        </p:spPr>
      </p:pic>
      <p:sp>
        <p:nvSpPr>
          <p:cNvPr id="110" name="Google Shape;110;p3"/>
          <p:cNvSpPr txBox="1"/>
          <p:nvPr/>
        </p:nvSpPr>
        <p:spPr>
          <a:xfrm>
            <a:off x="1067815" y="6186530"/>
            <a:ext cx="91130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Gill Sans"/>
              <a:buNone/>
            </a:pPr>
            <a:r>
              <a:rPr lang="en-US" sz="3200" b="0" i="0" u="none" strike="noStrike" cap="none">
                <a:solidFill>
                  <a:srgbClr val="FF0000"/>
                </a:solidFill>
                <a:latin typeface="Gill Sans"/>
                <a:ea typeface="Gill Sans"/>
                <a:cs typeface="Gill Sans"/>
                <a:sym typeface="Gill Sans"/>
              </a:rPr>
              <a:t>Female athlete from Team Russia catching a disc. </a:t>
            </a:r>
            <a:endParaRPr sz="3200" b="0" i="0" u="none" strike="noStrike" cap="none">
              <a:solidFill>
                <a:schemeClr val="dk1"/>
              </a:solidFill>
              <a:latin typeface="Calibri"/>
              <a:ea typeface="Calibri"/>
              <a:cs typeface="Calibri"/>
              <a:sym typeface="Calibri"/>
            </a:endParaRPr>
          </a:p>
        </p:txBody>
      </p:sp>
      <p:pic>
        <p:nvPicPr>
          <p:cNvPr id="111" name="Google Shape;111;p3"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4"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117" name="Google Shape;117;p4"/>
          <p:cNvSpPr txBox="1"/>
          <p:nvPr/>
        </p:nvSpPr>
        <p:spPr>
          <a:xfrm>
            <a:off x="420688" y="28575"/>
            <a:ext cx="817467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GREECE/UNITED STATES</a:t>
            </a:r>
            <a:endParaRPr sz="4400" b="1" i="0" u="none" strike="noStrike" cap="none">
              <a:solidFill>
                <a:srgbClr val="00B0F0"/>
              </a:solidFill>
              <a:latin typeface="Arial"/>
              <a:ea typeface="Arial"/>
              <a:cs typeface="Arial"/>
              <a:sym typeface="Arial"/>
            </a:endParaRPr>
          </a:p>
        </p:txBody>
      </p:sp>
      <p:pic>
        <p:nvPicPr>
          <p:cNvPr id="118" name="Google Shape;118;p4" descr="Map of the United States"/>
          <p:cNvPicPr preferRelativeResize="0"/>
          <p:nvPr/>
        </p:nvPicPr>
        <p:blipFill rotWithShape="1">
          <a:blip r:embed="rId4">
            <a:alphaModFix/>
          </a:blip>
          <a:srcRect/>
          <a:stretch/>
        </p:blipFill>
        <p:spPr>
          <a:xfrm>
            <a:off x="5757894" y="1418956"/>
            <a:ext cx="5674931" cy="3621637"/>
          </a:xfrm>
          <a:prstGeom prst="rect">
            <a:avLst/>
          </a:prstGeom>
          <a:noFill/>
          <a:ln>
            <a:noFill/>
          </a:ln>
        </p:spPr>
      </p:pic>
      <p:pic>
        <p:nvPicPr>
          <p:cNvPr id="119" name="Google Shape;119;p4" descr="Map of Greece"/>
          <p:cNvPicPr preferRelativeResize="0"/>
          <p:nvPr/>
        </p:nvPicPr>
        <p:blipFill rotWithShape="1">
          <a:blip r:embed="rId5">
            <a:alphaModFix/>
          </a:blip>
          <a:srcRect/>
          <a:stretch/>
        </p:blipFill>
        <p:spPr>
          <a:xfrm>
            <a:off x="1040232" y="1418956"/>
            <a:ext cx="3998144" cy="3621637"/>
          </a:xfrm>
          <a:prstGeom prst="rect">
            <a:avLst/>
          </a:prstGeom>
          <a:noFill/>
          <a:ln>
            <a:noFill/>
          </a:ln>
        </p:spPr>
      </p:pic>
      <p:sp>
        <p:nvSpPr>
          <p:cNvPr id="120" name="Google Shape;120;p4"/>
          <p:cNvSpPr txBox="1"/>
          <p:nvPr/>
        </p:nvSpPr>
        <p:spPr>
          <a:xfrm>
            <a:off x="138824" y="5177454"/>
            <a:ext cx="5800959"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Gill Sans"/>
              <a:buNone/>
            </a:pPr>
            <a:r>
              <a:rPr lang="en-US" sz="2800" b="0" i="0" u="none" strike="noStrike" cap="none" dirty="0">
                <a:solidFill>
                  <a:srgbClr val="FF0000"/>
                </a:solidFill>
                <a:latin typeface="Gill Sans"/>
                <a:ea typeface="Gill Sans"/>
                <a:cs typeface="Gill Sans"/>
                <a:sym typeface="Gill Sans"/>
              </a:rPr>
              <a:t>Map of Greece.</a:t>
            </a:r>
            <a:endParaRPr sz="2800" b="0" i="0" u="none" strike="noStrike" cap="none" dirty="0">
              <a:solidFill>
                <a:schemeClr val="dk1"/>
              </a:solidFill>
              <a:latin typeface="Calibri"/>
              <a:ea typeface="Calibri"/>
              <a:cs typeface="Calibri"/>
              <a:sym typeface="Calibri"/>
            </a:endParaRPr>
          </a:p>
        </p:txBody>
      </p:sp>
      <p:sp>
        <p:nvSpPr>
          <p:cNvPr id="121" name="Google Shape;121;p4"/>
          <p:cNvSpPr txBox="1"/>
          <p:nvPr/>
        </p:nvSpPr>
        <p:spPr>
          <a:xfrm>
            <a:off x="5694879" y="5138353"/>
            <a:ext cx="5800959"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Gill Sans"/>
              <a:buNone/>
            </a:pPr>
            <a:r>
              <a:rPr lang="en-US" sz="2800" b="0" i="0" u="none" strike="noStrike" cap="none" dirty="0">
                <a:solidFill>
                  <a:srgbClr val="FF0000"/>
                </a:solidFill>
                <a:latin typeface="Gill Sans"/>
                <a:ea typeface="Gill Sans"/>
                <a:cs typeface="Gill Sans"/>
                <a:sym typeface="Gill Sans"/>
              </a:rPr>
              <a:t>Map of the United States.</a:t>
            </a:r>
            <a:endParaRPr sz="2800" b="0" i="0" u="none" strike="noStrike" cap="none" dirty="0">
              <a:solidFill>
                <a:schemeClr val="dk1"/>
              </a:solidFill>
              <a:latin typeface="Calibri"/>
              <a:ea typeface="Calibri"/>
              <a:cs typeface="Calibri"/>
              <a:sym typeface="Calibri"/>
            </a:endParaRPr>
          </a:p>
        </p:txBody>
      </p:sp>
      <p:pic>
        <p:nvPicPr>
          <p:cNvPr id="122" name="Google Shape;122;p4" descr="Graphical user interface, application, company name&#10;&#10;Description automatically generated"/>
          <p:cNvPicPr preferRelativeResize="0"/>
          <p:nvPr/>
        </p:nvPicPr>
        <p:blipFill rotWithShape="1">
          <a:blip r:embed="rId6">
            <a:alphaModFix/>
          </a:blip>
          <a:srcRect b="27042"/>
          <a:stretch/>
        </p:blipFill>
        <p:spPr>
          <a:xfrm>
            <a:off x="10795783" y="6050685"/>
            <a:ext cx="1396217" cy="7461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128" name="Google Shape;128;p5"/>
          <p:cNvSpPr txBox="1"/>
          <p:nvPr/>
        </p:nvSpPr>
        <p:spPr>
          <a:xfrm>
            <a:off x="420687" y="28575"/>
            <a:ext cx="1194250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FLAGS</a:t>
            </a:r>
            <a:r>
              <a:rPr lang="en-US" sz="4400" b="1" i="0" u="none" strike="noStrike" cap="none">
                <a:solidFill>
                  <a:srgbClr val="00B0F0"/>
                </a:solidFill>
                <a:latin typeface="Arial"/>
                <a:ea typeface="Arial"/>
                <a:cs typeface="Arial"/>
                <a:sym typeface="Arial"/>
              </a:rPr>
              <a:t> OF GREECE AND UNITED STATES</a:t>
            </a:r>
            <a:endParaRPr sz="4400" b="1" i="0" u="none" strike="noStrike" cap="none">
              <a:solidFill>
                <a:srgbClr val="00B0F0"/>
              </a:solidFill>
              <a:latin typeface="Arial"/>
              <a:ea typeface="Arial"/>
              <a:cs typeface="Arial"/>
              <a:sym typeface="Arial"/>
            </a:endParaRPr>
          </a:p>
        </p:txBody>
      </p:sp>
      <p:pic>
        <p:nvPicPr>
          <p:cNvPr id="129" name="Google Shape;129;p5" descr="Striped red, white, and blue flag of USA."/>
          <p:cNvPicPr preferRelativeResize="0"/>
          <p:nvPr/>
        </p:nvPicPr>
        <p:blipFill rotWithShape="1">
          <a:blip r:embed="rId4">
            <a:alphaModFix/>
          </a:blip>
          <a:srcRect/>
          <a:stretch/>
        </p:blipFill>
        <p:spPr>
          <a:xfrm>
            <a:off x="6562021" y="1880114"/>
            <a:ext cx="5279779" cy="2776731"/>
          </a:xfrm>
          <a:prstGeom prst="rect">
            <a:avLst/>
          </a:prstGeom>
          <a:noFill/>
          <a:ln>
            <a:noFill/>
          </a:ln>
        </p:spPr>
      </p:pic>
      <p:pic>
        <p:nvPicPr>
          <p:cNvPr id="130" name="Google Shape;130;p5" descr="Striped white and blue flag of Greece"/>
          <p:cNvPicPr preferRelativeResize="0"/>
          <p:nvPr/>
        </p:nvPicPr>
        <p:blipFill rotWithShape="1">
          <a:blip r:embed="rId5">
            <a:alphaModFix/>
          </a:blip>
          <a:srcRect/>
          <a:stretch/>
        </p:blipFill>
        <p:spPr>
          <a:xfrm>
            <a:off x="578169" y="1737360"/>
            <a:ext cx="4587626" cy="3062241"/>
          </a:xfrm>
          <a:prstGeom prst="rect">
            <a:avLst/>
          </a:prstGeom>
          <a:noFill/>
          <a:ln>
            <a:noFill/>
          </a:ln>
        </p:spPr>
      </p:pic>
      <p:sp>
        <p:nvSpPr>
          <p:cNvPr id="131" name="Google Shape;131;p5"/>
          <p:cNvSpPr txBox="1"/>
          <p:nvPr/>
        </p:nvSpPr>
        <p:spPr>
          <a:xfrm>
            <a:off x="89610" y="4812933"/>
            <a:ext cx="5800959"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0000"/>
                </a:solidFill>
                <a:latin typeface="Gill Sans"/>
                <a:ea typeface="Gill Sans"/>
                <a:cs typeface="Gill Sans"/>
                <a:sym typeface="Gill Sans"/>
              </a:rPr>
              <a:t>Striped white and blue flag of Greece. </a:t>
            </a:r>
            <a:br>
              <a:rPr lang="en-US" sz="2800" b="0" i="0" u="none" strike="noStrike" cap="none">
                <a:solidFill>
                  <a:srgbClr val="FF0000"/>
                </a:solidFill>
                <a:latin typeface="Gill Sans"/>
                <a:ea typeface="Gill Sans"/>
                <a:cs typeface="Gill Sans"/>
                <a:sym typeface="Gill Sans"/>
              </a:rPr>
            </a:br>
            <a:endParaRPr sz="2800" b="0" i="0" u="none" strike="noStrike" cap="none">
              <a:solidFill>
                <a:schemeClr val="dk1"/>
              </a:solidFill>
              <a:latin typeface="Calibri"/>
              <a:ea typeface="Calibri"/>
              <a:cs typeface="Calibri"/>
              <a:sym typeface="Calibri"/>
            </a:endParaRPr>
          </a:p>
        </p:txBody>
      </p:sp>
      <p:sp>
        <p:nvSpPr>
          <p:cNvPr id="132" name="Google Shape;132;p5"/>
          <p:cNvSpPr txBox="1"/>
          <p:nvPr/>
        </p:nvSpPr>
        <p:spPr>
          <a:xfrm>
            <a:off x="6301432" y="4799601"/>
            <a:ext cx="5800959"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FF0000"/>
                </a:solidFill>
                <a:latin typeface="Gill Sans"/>
                <a:ea typeface="Gill Sans"/>
                <a:cs typeface="Gill Sans"/>
                <a:sym typeface="Gill Sans"/>
              </a:rPr>
              <a:t>Striped red, white, and blue flag </a:t>
            </a: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FF0000"/>
                </a:solidFill>
                <a:latin typeface="Gill Sans"/>
                <a:ea typeface="Gill Sans"/>
                <a:cs typeface="Gill Sans"/>
                <a:sym typeface="Gill Sans"/>
              </a:rPr>
              <a:t>of USA.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br>
              <a:rPr lang="en-US" sz="2800" b="0" i="0" u="none" strike="noStrike" cap="none" dirty="0">
                <a:solidFill>
                  <a:srgbClr val="FF0000"/>
                </a:solidFill>
                <a:latin typeface="Gill Sans"/>
                <a:ea typeface="Gill Sans"/>
                <a:cs typeface="Gill Sans"/>
                <a:sym typeface="Gill Sans"/>
              </a:rPr>
            </a:br>
            <a:endParaRPr sz="2800" b="0" i="0" u="none" strike="noStrike" cap="none" dirty="0">
              <a:solidFill>
                <a:schemeClr val="dk1"/>
              </a:solidFill>
              <a:latin typeface="Calibri"/>
              <a:ea typeface="Calibri"/>
              <a:cs typeface="Calibri"/>
              <a:sym typeface="Calibri"/>
            </a:endParaRPr>
          </a:p>
        </p:txBody>
      </p:sp>
      <p:pic>
        <p:nvPicPr>
          <p:cNvPr id="133" name="Google Shape;133;p5" descr="Graphical user interface, application, company name&#10;&#10;Description automatically generated"/>
          <p:cNvPicPr preferRelativeResize="0"/>
          <p:nvPr/>
        </p:nvPicPr>
        <p:blipFill rotWithShape="1">
          <a:blip r:embed="rId6">
            <a:alphaModFix/>
          </a:blip>
          <a:srcRect b="27042"/>
          <a:stretch/>
        </p:blipFill>
        <p:spPr>
          <a:xfrm>
            <a:off x="10795783" y="6050685"/>
            <a:ext cx="1396217" cy="7461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6"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139" name="Google Shape;139;p6"/>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FUN FACT ABOUT GREECE</a:t>
            </a:r>
            <a:endParaRPr sz="4400" b="1" i="0" u="none" strike="noStrike" cap="none">
              <a:solidFill>
                <a:srgbClr val="00B0F0"/>
              </a:solidFill>
              <a:latin typeface="Arial"/>
              <a:ea typeface="Arial"/>
              <a:cs typeface="Arial"/>
              <a:sym typeface="Arial"/>
            </a:endParaRPr>
          </a:p>
        </p:txBody>
      </p:sp>
      <p:sp>
        <p:nvSpPr>
          <p:cNvPr id="140" name="Google Shape;140;p6"/>
          <p:cNvSpPr/>
          <p:nvPr/>
        </p:nvSpPr>
        <p:spPr>
          <a:xfrm>
            <a:off x="420687" y="1266572"/>
            <a:ext cx="5675313" cy="50783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With an area of 50,949 square miles (131,958 square kilometers), Greece is roughly the size of Alabama. The population of Greece is more than 10 million people.</a:t>
            </a:r>
            <a:r>
              <a:rPr lang="en-US" sz="36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C</a:t>
            </a:r>
            <a:r>
              <a:rPr lang="en-US" sz="3600" b="0" i="0" u="none" strike="noStrike" cap="non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omparatively</a:t>
            </a:r>
            <a:r>
              <a:rPr lang="en-US" sz="3600" b="0" i="0" u="none" strike="noStrike" cap="none" dirty="0">
                <a:solidFill>
                  <a:schemeClr val="dk1"/>
                </a:solidFill>
                <a:latin typeface="Calibri"/>
                <a:ea typeface="Calibri"/>
                <a:cs typeface="Calibri"/>
                <a:sym typeface="Calibri"/>
              </a:rPr>
              <a:t>, the population of Alabama is around 4.5 million.</a:t>
            </a:r>
            <a:endParaRPr sz="1400" b="0" i="0" u="none" strike="noStrike" cap="none" dirty="0">
              <a:solidFill>
                <a:srgbClr val="000000"/>
              </a:solidFill>
              <a:latin typeface="Arial"/>
              <a:ea typeface="Arial"/>
              <a:cs typeface="Arial"/>
              <a:sym typeface="Arial"/>
            </a:endParaRPr>
          </a:p>
        </p:txBody>
      </p:sp>
      <p:sp>
        <p:nvSpPr>
          <p:cNvPr id="141" name="Google Shape;141;p6"/>
          <p:cNvSpPr txBox="1"/>
          <p:nvPr/>
        </p:nvSpPr>
        <p:spPr>
          <a:xfrm>
            <a:off x="7004310" y="5052839"/>
            <a:ext cx="466248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Gill Sans"/>
              <a:buNone/>
            </a:pPr>
            <a:r>
              <a:rPr lang="en-US" sz="3200" b="0" i="0" u="none" strike="noStrike" cap="none" dirty="0">
                <a:solidFill>
                  <a:srgbClr val="FF0000"/>
                </a:solidFill>
                <a:latin typeface="Gill Sans"/>
                <a:ea typeface="Gill Sans"/>
                <a:cs typeface="Gill Sans"/>
                <a:sym typeface="Gill Sans"/>
              </a:rPr>
              <a:t>Map of USA with state of Alabama colored in red.</a:t>
            </a:r>
            <a:endParaRPr sz="3200" b="0" i="0" u="none" strike="noStrike" cap="none" dirty="0">
              <a:solidFill>
                <a:schemeClr val="dk1"/>
              </a:solidFill>
              <a:latin typeface="Calibri"/>
              <a:ea typeface="Calibri"/>
              <a:cs typeface="Calibri"/>
              <a:sym typeface="Calibri"/>
            </a:endParaRPr>
          </a:p>
        </p:txBody>
      </p:sp>
      <p:sp>
        <p:nvSpPr>
          <p:cNvPr id="142" name="Google Shape;142;p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43" name="Google Shape;143;p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44" name="Google Shape;144;p6" descr="Map of USA with state of Alabama colored in red.&#10;&#10;"/>
          <p:cNvPicPr preferRelativeResize="0"/>
          <p:nvPr/>
        </p:nvPicPr>
        <p:blipFill rotWithShape="1">
          <a:blip r:embed="rId4">
            <a:alphaModFix/>
          </a:blip>
          <a:srcRect/>
          <a:stretch/>
        </p:blipFill>
        <p:spPr>
          <a:xfrm>
            <a:off x="7859733" y="1266572"/>
            <a:ext cx="3344536" cy="3561479"/>
          </a:xfrm>
          <a:prstGeom prst="rect">
            <a:avLst/>
          </a:prstGeom>
          <a:noFill/>
          <a:ln>
            <a:noFill/>
          </a:ln>
        </p:spPr>
      </p:pic>
      <p:pic>
        <p:nvPicPr>
          <p:cNvPr id="145" name="Google Shape;145;p6" descr="Graphical user interface, application, company name&#10;&#10;Description automatically generated"/>
          <p:cNvPicPr preferRelativeResize="0"/>
          <p:nvPr/>
        </p:nvPicPr>
        <p:blipFill rotWithShape="1">
          <a:blip r:embed="rId5">
            <a:alphaModFix/>
          </a:blip>
          <a:srcRect b="27042"/>
          <a:stretch/>
        </p:blipFill>
        <p:spPr>
          <a:xfrm>
            <a:off x="10795783" y="6050685"/>
            <a:ext cx="1396217" cy="7461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7"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151" name="Google Shape;151;p7"/>
          <p:cNvSpPr txBox="1"/>
          <p:nvPr/>
        </p:nvSpPr>
        <p:spPr>
          <a:xfrm>
            <a:off x="420687" y="28575"/>
            <a:ext cx="82334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FUN FACT ABOUT GREECE</a:t>
            </a:r>
            <a:endParaRPr sz="4400" b="1" i="0" u="none" strike="noStrike" cap="none">
              <a:solidFill>
                <a:srgbClr val="00B0F0"/>
              </a:solidFill>
              <a:latin typeface="Arial"/>
              <a:ea typeface="Arial"/>
              <a:cs typeface="Arial"/>
              <a:sym typeface="Arial"/>
            </a:endParaRPr>
          </a:p>
        </p:txBody>
      </p:sp>
      <p:sp>
        <p:nvSpPr>
          <p:cNvPr id="152" name="Google Shape;152;p7"/>
          <p:cNvSpPr/>
          <p:nvPr/>
        </p:nvSpPr>
        <p:spPr>
          <a:xfrm>
            <a:off x="420687" y="1049797"/>
            <a:ext cx="1135421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No one in Greece can choose to not vote. Voting is required by law for every citizen who is 18 or older.</a:t>
            </a:r>
            <a:endParaRPr sz="1400" b="0" i="0" u="none" strike="noStrike" cap="none" dirty="0">
              <a:solidFill>
                <a:srgbClr val="000000"/>
              </a:solidFill>
              <a:latin typeface="Arial"/>
              <a:ea typeface="Arial"/>
              <a:cs typeface="Arial"/>
              <a:sym typeface="Arial"/>
            </a:endParaRPr>
          </a:p>
        </p:txBody>
      </p:sp>
      <p:sp>
        <p:nvSpPr>
          <p:cNvPr id="153" name="Google Shape;153;p7"/>
          <p:cNvSpPr txBox="1"/>
          <p:nvPr/>
        </p:nvSpPr>
        <p:spPr>
          <a:xfrm>
            <a:off x="112295" y="5944051"/>
            <a:ext cx="12079705"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FF0000"/>
                </a:solidFill>
                <a:latin typeface="Gill Sans"/>
                <a:ea typeface="Gill Sans"/>
                <a:cs typeface="Gill Sans"/>
                <a:sym typeface="Gill Sans"/>
              </a:rPr>
              <a:t>Voter inserting his ballot in a ballot box, with the Parthenon in the background.</a:t>
            </a:r>
            <a:endParaRPr sz="2900" b="0" i="0" u="none" strike="noStrike" cap="none">
              <a:solidFill>
                <a:schemeClr val="dk1"/>
              </a:solidFill>
              <a:latin typeface="Calibri"/>
              <a:ea typeface="Calibri"/>
              <a:cs typeface="Calibri"/>
              <a:sym typeface="Calibri"/>
            </a:endParaRPr>
          </a:p>
        </p:txBody>
      </p:sp>
      <p:sp>
        <p:nvSpPr>
          <p:cNvPr id="154" name="Google Shape;154;p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55" name="Google Shape;155;p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56" name="Google Shape;156;p7"/>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57" name="Google Shape;157;p7" descr="Voter inserting his ballot in a ballot box, with the Parthenon in the background."/>
          <p:cNvPicPr preferRelativeResize="0"/>
          <p:nvPr/>
        </p:nvPicPr>
        <p:blipFill rotWithShape="1">
          <a:blip r:embed="rId4">
            <a:alphaModFix/>
          </a:blip>
          <a:srcRect/>
          <a:stretch/>
        </p:blipFill>
        <p:spPr>
          <a:xfrm>
            <a:off x="3820419" y="2379457"/>
            <a:ext cx="4313595" cy="34352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9"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163" name="Google Shape;163;p9"/>
          <p:cNvSpPr txBox="1"/>
          <p:nvPr/>
        </p:nvSpPr>
        <p:spPr>
          <a:xfrm>
            <a:off x="420673" y="28575"/>
            <a:ext cx="9798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NATIONAL SPORT OF GREECE</a:t>
            </a:r>
            <a:endParaRPr sz="4400" b="1" i="0" u="none" strike="noStrike" cap="none">
              <a:solidFill>
                <a:srgbClr val="00B0F0"/>
              </a:solidFill>
              <a:latin typeface="Arial"/>
              <a:ea typeface="Arial"/>
              <a:cs typeface="Arial"/>
              <a:sym typeface="Arial"/>
            </a:endParaRPr>
          </a:p>
        </p:txBody>
      </p:sp>
      <p:sp>
        <p:nvSpPr>
          <p:cNvPr id="164" name="Google Shape;164;p9"/>
          <p:cNvSpPr/>
          <p:nvPr/>
        </p:nvSpPr>
        <p:spPr>
          <a:xfrm>
            <a:off x="420687" y="1266572"/>
            <a:ext cx="1135421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Football, or what Americans call soccer, is the national sport of Greece.</a:t>
            </a:r>
            <a:endParaRPr sz="1400" b="0" i="0" u="none" strike="noStrike" cap="none">
              <a:solidFill>
                <a:srgbClr val="000000"/>
              </a:solidFill>
              <a:latin typeface="Arial"/>
              <a:ea typeface="Arial"/>
              <a:cs typeface="Arial"/>
              <a:sym typeface="Arial"/>
            </a:endParaRPr>
          </a:p>
        </p:txBody>
      </p:sp>
      <p:sp>
        <p:nvSpPr>
          <p:cNvPr id="165" name="Google Shape;165;p9"/>
          <p:cNvSpPr txBox="1"/>
          <p:nvPr/>
        </p:nvSpPr>
        <p:spPr>
          <a:xfrm>
            <a:off x="112295" y="6160826"/>
            <a:ext cx="12079705"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FF0000"/>
                </a:solidFill>
                <a:latin typeface="Gill Sans"/>
                <a:ea typeface="Gill Sans"/>
                <a:cs typeface="Gill Sans"/>
                <a:sym typeface="Gill Sans"/>
              </a:rPr>
              <a:t>Men from Team Greece celebrating, wrapped by the Greece flag. </a:t>
            </a:r>
            <a:endParaRPr sz="2900" b="0" i="0" u="none" strike="noStrike" cap="none">
              <a:solidFill>
                <a:schemeClr val="dk1"/>
              </a:solidFill>
              <a:latin typeface="Calibri"/>
              <a:ea typeface="Calibri"/>
              <a:cs typeface="Calibri"/>
              <a:sym typeface="Calibri"/>
            </a:endParaRPr>
          </a:p>
        </p:txBody>
      </p:sp>
      <p:sp>
        <p:nvSpPr>
          <p:cNvPr id="166" name="Google Shape;166;p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7" name="Google Shape;167;p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8" name="Google Shape;168;p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9" name="Google Shape;169;p9"/>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70" name="Google Shape;170;p9" descr="Men from Team Greece celebrating, wrapped by the Greece flag."/>
          <p:cNvPicPr preferRelativeResize="0"/>
          <p:nvPr/>
        </p:nvPicPr>
        <p:blipFill rotWithShape="1">
          <a:blip r:embed="rId4">
            <a:alphaModFix/>
          </a:blip>
          <a:srcRect/>
          <a:stretch/>
        </p:blipFill>
        <p:spPr>
          <a:xfrm>
            <a:off x="4064454" y="2466901"/>
            <a:ext cx="4063092" cy="3205900"/>
          </a:xfrm>
          <a:prstGeom prst="rect">
            <a:avLst/>
          </a:prstGeom>
          <a:noFill/>
          <a:ln>
            <a:noFill/>
          </a:ln>
        </p:spPr>
      </p:pic>
      <p:pic>
        <p:nvPicPr>
          <p:cNvPr id="171" name="Google Shape;171;p9" descr="Graphical user interface, application, company name&#10;&#10;Description automatically generated"/>
          <p:cNvPicPr preferRelativeResize="0"/>
          <p:nvPr/>
        </p:nvPicPr>
        <p:blipFill rotWithShape="1">
          <a:blip r:embed="rId5">
            <a:alphaModFix/>
          </a:blip>
          <a:srcRect b="27042"/>
          <a:stretch/>
        </p:blipFill>
        <p:spPr>
          <a:xfrm>
            <a:off x="11142617" y="6236034"/>
            <a:ext cx="1049383" cy="5607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2" descr="A picture containing drawing&#10;&#10;Description automatically generated"/>
          <p:cNvPicPr preferRelativeResize="0"/>
          <p:nvPr/>
        </p:nvPicPr>
        <p:blipFill rotWithShape="1">
          <a:blip r:embed="rId3">
            <a:alphaModFix amt="9000"/>
          </a:blip>
          <a:srcRect/>
          <a:stretch/>
        </p:blipFill>
        <p:spPr>
          <a:xfrm>
            <a:off x="-2498" y="19276"/>
            <a:ext cx="4662487" cy="6715125"/>
          </a:xfrm>
          <a:prstGeom prst="rect">
            <a:avLst/>
          </a:prstGeom>
          <a:noFill/>
          <a:ln>
            <a:noFill/>
          </a:ln>
        </p:spPr>
      </p:pic>
      <p:sp>
        <p:nvSpPr>
          <p:cNvPr id="204" name="Google Shape;204;p12"/>
          <p:cNvSpPr txBox="1"/>
          <p:nvPr/>
        </p:nvSpPr>
        <p:spPr>
          <a:xfrm>
            <a:off x="420687" y="28575"/>
            <a:ext cx="10331688"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B0F0"/>
                </a:solidFill>
                <a:latin typeface="Arial"/>
                <a:ea typeface="Arial"/>
                <a:cs typeface="Arial"/>
                <a:sym typeface="Arial"/>
              </a:rPr>
              <a:t>THE RULES OF ULTIMATE FRISBEE</a:t>
            </a:r>
            <a:endParaRPr sz="4400" b="1" i="0" u="none" strike="noStrike" cap="none">
              <a:solidFill>
                <a:srgbClr val="00B0F0"/>
              </a:solidFill>
              <a:latin typeface="Arial"/>
              <a:ea typeface="Arial"/>
              <a:cs typeface="Arial"/>
              <a:sym typeface="Arial"/>
            </a:endParaRPr>
          </a:p>
        </p:txBody>
      </p:sp>
      <p:sp>
        <p:nvSpPr>
          <p:cNvPr id="205" name="Google Shape;205;p1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06" name="Google Shape;206;p1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07" name="Google Shape;207;p1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08" name="Google Shape;208;p1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09" name="Google Shape;209;p1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0" name="Google Shape;210;p1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11" name="Google Shape;211;p12" descr="A person leaping to catch a frisbee&#10;&#10;Description automatically generated with medium confidence">
            <a:hlinkClick r:id="rId4"/>
          </p:cNvPr>
          <p:cNvPicPr preferRelativeResize="0"/>
          <p:nvPr/>
        </p:nvPicPr>
        <p:blipFill rotWithShape="1">
          <a:blip r:embed="rId5">
            <a:alphaModFix/>
          </a:blip>
          <a:srcRect/>
          <a:stretch/>
        </p:blipFill>
        <p:spPr>
          <a:xfrm>
            <a:off x="930156" y="1333748"/>
            <a:ext cx="10331688" cy="486492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1309</Words>
  <Application>Microsoft Macintosh PowerPoint</Application>
  <PresentationFormat>Widescreen</PresentationFormat>
  <Paragraphs>240</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Calibri</vt:lpstr>
      <vt:lpstr>Arial</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 Pierce</dc:creator>
  <cp:lastModifiedBy>Michaela Bromelow</cp:lastModifiedBy>
  <cp:revision>5</cp:revision>
  <dcterms:created xsi:type="dcterms:W3CDTF">2019-10-16T13:18:04Z</dcterms:created>
  <dcterms:modified xsi:type="dcterms:W3CDTF">2021-03-26T20:03:10Z</dcterms:modified>
</cp:coreProperties>
</file>